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57" r:id="rId3"/>
    <p:sldId id="296" r:id="rId4"/>
    <p:sldId id="297" r:id="rId5"/>
    <p:sldId id="300" r:id="rId6"/>
    <p:sldId id="258" r:id="rId7"/>
    <p:sldId id="259" r:id="rId8"/>
    <p:sldId id="260" r:id="rId9"/>
    <p:sldId id="261" r:id="rId10"/>
    <p:sldId id="262" r:id="rId11"/>
    <p:sldId id="264" r:id="rId12"/>
    <p:sldId id="263" r:id="rId13"/>
    <p:sldId id="268" r:id="rId14"/>
    <p:sldId id="271" r:id="rId15"/>
    <p:sldId id="270" r:id="rId16"/>
    <p:sldId id="299" r:id="rId17"/>
    <p:sldId id="276" r:id="rId18"/>
    <p:sldId id="272" r:id="rId19"/>
    <p:sldId id="283" r:id="rId20"/>
    <p:sldId id="284" r:id="rId21"/>
    <p:sldId id="285" r:id="rId22"/>
    <p:sldId id="286" r:id="rId23"/>
    <p:sldId id="287" r:id="rId24"/>
    <p:sldId id="288" r:id="rId25"/>
    <p:sldId id="275" r:id="rId26"/>
    <p:sldId id="298" r:id="rId27"/>
    <p:sldId id="277" r:id="rId28"/>
  </p:sldIdLst>
  <p:sldSz cx="9144000" cy="6858000" type="screen4x3"/>
  <p:notesSz cx="6881813" cy="9296400"/>
  <p:defaultTextStyle>
    <a:defPPr>
      <a:defRPr lang="en-US"/>
    </a:defPPr>
    <a:lvl1pPr algn="l" rtl="0" eaLnBrk="0" fontAlgn="base" hangingPunct="0">
      <a:spcBef>
        <a:spcPct val="0"/>
      </a:spcBef>
      <a:spcAft>
        <a:spcPct val="0"/>
      </a:spcAft>
      <a:defRPr sz="1300" kern="1200">
        <a:solidFill>
          <a:srgbClr val="000054"/>
        </a:solidFill>
        <a:latin typeface="Calibri" pitchFamily="34" charset="0"/>
        <a:ea typeface="MS PGothic" pitchFamily="34" charset="-128"/>
        <a:cs typeface="+mn-cs"/>
      </a:defRPr>
    </a:lvl1pPr>
    <a:lvl2pPr marL="457200" algn="l" rtl="0" eaLnBrk="0" fontAlgn="base" hangingPunct="0">
      <a:spcBef>
        <a:spcPct val="0"/>
      </a:spcBef>
      <a:spcAft>
        <a:spcPct val="0"/>
      </a:spcAft>
      <a:defRPr sz="1300" kern="1200">
        <a:solidFill>
          <a:srgbClr val="000054"/>
        </a:solidFill>
        <a:latin typeface="Calibri" pitchFamily="34" charset="0"/>
        <a:ea typeface="MS PGothic" pitchFamily="34" charset="-128"/>
        <a:cs typeface="+mn-cs"/>
      </a:defRPr>
    </a:lvl2pPr>
    <a:lvl3pPr marL="914400" algn="l" rtl="0" eaLnBrk="0" fontAlgn="base" hangingPunct="0">
      <a:spcBef>
        <a:spcPct val="0"/>
      </a:spcBef>
      <a:spcAft>
        <a:spcPct val="0"/>
      </a:spcAft>
      <a:defRPr sz="1300" kern="1200">
        <a:solidFill>
          <a:srgbClr val="000054"/>
        </a:solidFill>
        <a:latin typeface="Calibri" pitchFamily="34" charset="0"/>
        <a:ea typeface="MS PGothic" pitchFamily="34" charset="-128"/>
        <a:cs typeface="+mn-cs"/>
      </a:defRPr>
    </a:lvl3pPr>
    <a:lvl4pPr marL="1371600" algn="l" rtl="0" eaLnBrk="0" fontAlgn="base" hangingPunct="0">
      <a:spcBef>
        <a:spcPct val="0"/>
      </a:spcBef>
      <a:spcAft>
        <a:spcPct val="0"/>
      </a:spcAft>
      <a:defRPr sz="1300" kern="1200">
        <a:solidFill>
          <a:srgbClr val="000054"/>
        </a:solidFill>
        <a:latin typeface="Calibri" pitchFamily="34" charset="0"/>
        <a:ea typeface="MS PGothic" pitchFamily="34" charset="-128"/>
        <a:cs typeface="+mn-cs"/>
      </a:defRPr>
    </a:lvl4pPr>
    <a:lvl5pPr marL="1828800" algn="l" rtl="0" eaLnBrk="0" fontAlgn="base" hangingPunct="0">
      <a:spcBef>
        <a:spcPct val="0"/>
      </a:spcBef>
      <a:spcAft>
        <a:spcPct val="0"/>
      </a:spcAft>
      <a:defRPr sz="1300" kern="1200">
        <a:solidFill>
          <a:srgbClr val="000054"/>
        </a:solidFill>
        <a:latin typeface="Calibri" pitchFamily="34" charset="0"/>
        <a:ea typeface="MS PGothic" pitchFamily="34" charset="-128"/>
        <a:cs typeface="+mn-cs"/>
      </a:defRPr>
    </a:lvl5pPr>
    <a:lvl6pPr marL="2286000" algn="l" defTabSz="914400" rtl="0" eaLnBrk="1" latinLnBrk="0" hangingPunct="1">
      <a:defRPr sz="1300" kern="1200">
        <a:solidFill>
          <a:srgbClr val="000054"/>
        </a:solidFill>
        <a:latin typeface="Calibri" pitchFamily="34" charset="0"/>
        <a:ea typeface="MS PGothic" pitchFamily="34" charset="-128"/>
        <a:cs typeface="+mn-cs"/>
      </a:defRPr>
    </a:lvl6pPr>
    <a:lvl7pPr marL="2743200" algn="l" defTabSz="914400" rtl="0" eaLnBrk="1" latinLnBrk="0" hangingPunct="1">
      <a:defRPr sz="1300" kern="1200">
        <a:solidFill>
          <a:srgbClr val="000054"/>
        </a:solidFill>
        <a:latin typeface="Calibri" pitchFamily="34" charset="0"/>
        <a:ea typeface="MS PGothic" pitchFamily="34" charset="-128"/>
        <a:cs typeface="+mn-cs"/>
      </a:defRPr>
    </a:lvl7pPr>
    <a:lvl8pPr marL="3200400" algn="l" defTabSz="914400" rtl="0" eaLnBrk="1" latinLnBrk="0" hangingPunct="1">
      <a:defRPr sz="1300" kern="1200">
        <a:solidFill>
          <a:srgbClr val="000054"/>
        </a:solidFill>
        <a:latin typeface="Calibri" pitchFamily="34" charset="0"/>
        <a:ea typeface="MS PGothic" pitchFamily="34" charset="-128"/>
        <a:cs typeface="+mn-cs"/>
      </a:defRPr>
    </a:lvl8pPr>
    <a:lvl9pPr marL="3657600" algn="l" defTabSz="914400" rtl="0" eaLnBrk="1" latinLnBrk="0" hangingPunct="1">
      <a:defRPr sz="1300" kern="1200">
        <a:solidFill>
          <a:srgbClr val="000054"/>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EE0B8"/>
    <a:srgbClr val="F3D685"/>
    <a:srgbClr val="F2DD86"/>
    <a:srgbClr val="F17157"/>
    <a:srgbClr val="F3826B"/>
    <a:srgbClr val="0D1793"/>
    <a:srgbClr val="070C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4" y="-816"/>
      </p:cViewPr>
      <p:guideLst>
        <p:guide orient="horz" pos="2160"/>
        <p:guide pos="288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66" d="100"/>
        <a:sy n="66" d="100"/>
      </p:scale>
      <p:origin x="0" y="0"/>
    </p:cViewPr>
  </p:sorterViewPr>
  <p:notesViewPr>
    <p:cSldViewPr>
      <p:cViewPr>
        <p:scale>
          <a:sx n="100" d="100"/>
          <a:sy n="100" d="100"/>
        </p:scale>
        <p:origin x="-1140" y="-4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B2615-46C3-4FDB-A0EF-9DE6E98B4F76}" type="doc">
      <dgm:prSet loTypeId="urn:microsoft.com/office/officeart/2005/8/layout/venn1" loCatId="relationship" qsTypeId="urn:microsoft.com/office/officeart/2005/8/quickstyle/simple1" qsCatId="simple" csTypeId="urn:microsoft.com/office/officeart/2005/8/colors/accent1_2" csCatId="accent1" phldr="1"/>
      <dgm:spPr/>
    </dgm:pt>
    <dgm:pt modelId="{0F675DE3-3C3C-49CA-962E-3FA3D8181AF3}">
      <dgm:prSet phldrT="[Text]"/>
      <dgm:spPr/>
      <dgm:t>
        <a:bodyPr/>
        <a:lstStyle/>
        <a:p>
          <a:endParaRPr lang="en-US" dirty="0"/>
        </a:p>
      </dgm:t>
    </dgm:pt>
    <dgm:pt modelId="{4D7219D5-35F2-4D46-A63F-E1D8019499BA}" type="parTrans" cxnId="{B9710F66-B8BE-47AE-9BAD-47228197587D}">
      <dgm:prSet/>
      <dgm:spPr/>
      <dgm:t>
        <a:bodyPr/>
        <a:lstStyle/>
        <a:p>
          <a:endParaRPr lang="en-US"/>
        </a:p>
      </dgm:t>
    </dgm:pt>
    <dgm:pt modelId="{A43E4042-6687-4BD1-99C3-E935F8322855}" type="sibTrans" cxnId="{B9710F66-B8BE-47AE-9BAD-47228197587D}">
      <dgm:prSet/>
      <dgm:spPr/>
      <dgm:t>
        <a:bodyPr/>
        <a:lstStyle/>
        <a:p>
          <a:endParaRPr lang="en-US"/>
        </a:p>
      </dgm:t>
    </dgm:pt>
    <dgm:pt modelId="{0185AB1B-5FCF-4D17-9A9A-423E8E4720B5}">
      <dgm:prSet phldrT="[Text]"/>
      <dgm:spPr/>
      <dgm:t>
        <a:bodyPr/>
        <a:lstStyle/>
        <a:p>
          <a:endParaRPr lang="en-US" dirty="0"/>
        </a:p>
      </dgm:t>
    </dgm:pt>
    <dgm:pt modelId="{6CF60121-D745-44CD-BF73-C262282C83A0}" type="parTrans" cxnId="{1BF68908-1E2A-4F71-AD6C-9818B5A59ABD}">
      <dgm:prSet/>
      <dgm:spPr/>
      <dgm:t>
        <a:bodyPr/>
        <a:lstStyle/>
        <a:p>
          <a:endParaRPr lang="en-US"/>
        </a:p>
      </dgm:t>
    </dgm:pt>
    <dgm:pt modelId="{A51475E5-F7C0-466E-83FE-089C94FBC117}" type="sibTrans" cxnId="{1BF68908-1E2A-4F71-AD6C-9818B5A59ABD}">
      <dgm:prSet/>
      <dgm:spPr/>
      <dgm:t>
        <a:bodyPr/>
        <a:lstStyle/>
        <a:p>
          <a:endParaRPr lang="en-US"/>
        </a:p>
      </dgm:t>
    </dgm:pt>
    <dgm:pt modelId="{27715B83-7F09-4384-82D5-5CEA0A75808A}" type="pres">
      <dgm:prSet presAssocID="{4CEB2615-46C3-4FDB-A0EF-9DE6E98B4F76}" presName="compositeShape" presStyleCnt="0">
        <dgm:presLayoutVars>
          <dgm:chMax val="7"/>
          <dgm:dir/>
          <dgm:resizeHandles val="exact"/>
        </dgm:presLayoutVars>
      </dgm:prSet>
      <dgm:spPr/>
    </dgm:pt>
    <dgm:pt modelId="{7338178B-9DC4-4885-BFFD-E5889AD3E52B}" type="pres">
      <dgm:prSet presAssocID="{0F675DE3-3C3C-49CA-962E-3FA3D8181AF3}" presName="circ1" presStyleLbl="vennNode1" presStyleIdx="0" presStyleCnt="2" custLinFactNeighborX="17968" custLinFactNeighborY="-24074"/>
      <dgm:spPr/>
      <dgm:t>
        <a:bodyPr/>
        <a:lstStyle/>
        <a:p>
          <a:endParaRPr lang="en-US"/>
        </a:p>
      </dgm:t>
    </dgm:pt>
    <dgm:pt modelId="{3CAD01FA-3518-4551-98A1-536993063736}" type="pres">
      <dgm:prSet presAssocID="{0F675DE3-3C3C-49CA-962E-3FA3D8181AF3}" presName="circ1Tx" presStyleLbl="revTx" presStyleIdx="0" presStyleCnt="0">
        <dgm:presLayoutVars>
          <dgm:chMax val="0"/>
          <dgm:chPref val="0"/>
          <dgm:bulletEnabled val="1"/>
        </dgm:presLayoutVars>
      </dgm:prSet>
      <dgm:spPr/>
      <dgm:t>
        <a:bodyPr/>
        <a:lstStyle/>
        <a:p>
          <a:endParaRPr lang="en-US"/>
        </a:p>
      </dgm:t>
    </dgm:pt>
    <dgm:pt modelId="{B1EEEDEA-0B60-4856-91DB-2041547D5084}" type="pres">
      <dgm:prSet presAssocID="{0185AB1B-5FCF-4D17-9A9A-423E8E4720B5}" presName="circ2" presStyleLbl="vennNode1" presStyleIdx="1" presStyleCnt="2" custLinFactNeighborX="-22072" custLinFactNeighborY="-24074"/>
      <dgm:spPr/>
      <dgm:t>
        <a:bodyPr/>
        <a:lstStyle/>
        <a:p>
          <a:endParaRPr lang="en-US"/>
        </a:p>
      </dgm:t>
    </dgm:pt>
    <dgm:pt modelId="{265F5B4B-EFB4-4654-8F30-36C54960D4F2}" type="pres">
      <dgm:prSet presAssocID="{0185AB1B-5FCF-4D17-9A9A-423E8E4720B5}" presName="circ2Tx" presStyleLbl="revTx" presStyleIdx="0" presStyleCnt="0">
        <dgm:presLayoutVars>
          <dgm:chMax val="0"/>
          <dgm:chPref val="0"/>
          <dgm:bulletEnabled val="1"/>
        </dgm:presLayoutVars>
      </dgm:prSet>
      <dgm:spPr/>
      <dgm:t>
        <a:bodyPr/>
        <a:lstStyle/>
        <a:p>
          <a:endParaRPr lang="en-US"/>
        </a:p>
      </dgm:t>
    </dgm:pt>
  </dgm:ptLst>
  <dgm:cxnLst>
    <dgm:cxn modelId="{1060EB8C-F845-4E23-A223-1008B7373C23}" type="presOf" srcId="{4CEB2615-46C3-4FDB-A0EF-9DE6E98B4F76}" destId="{27715B83-7F09-4384-82D5-5CEA0A75808A}" srcOrd="0" destOrd="0" presId="urn:microsoft.com/office/officeart/2005/8/layout/venn1"/>
    <dgm:cxn modelId="{7F7261F6-34D7-48E4-856F-9A61F62EC115}" type="presOf" srcId="{0185AB1B-5FCF-4D17-9A9A-423E8E4720B5}" destId="{265F5B4B-EFB4-4654-8F30-36C54960D4F2}" srcOrd="1" destOrd="0" presId="urn:microsoft.com/office/officeart/2005/8/layout/venn1"/>
    <dgm:cxn modelId="{1BF68908-1E2A-4F71-AD6C-9818B5A59ABD}" srcId="{4CEB2615-46C3-4FDB-A0EF-9DE6E98B4F76}" destId="{0185AB1B-5FCF-4D17-9A9A-423E8E4720B5}" srcOrd="1" destOrd="0" parTransId="{6CF60121-D745-44CD-BF73-C262282C83A0}" sibTransId="{A51475E5-F7C0-466E-83FE-089C94FBC117}"/>
    <dgm:cxn modelId="{20385D4C-9095-4E40-B954-E8125E8414F6}" type="presOf" srcId="{0F675DE3-3C3C-49CA-962E-3FA3D8181AF3}" destId="{7338178B-9DC4-4885-BFFD-E5889AD3E52B}" srcOrd="0" destOrd="0" presId="urn:microsoft.com/office/officeart/2005/8/layout/venn1"/>
    <dgm:cxn modelId="{583FC4A9-A076-428D-A169-941043F324EB}" type="presOf" srcId="{0185AB1B-5FCF-4D17-9A9A-423E8E4720B5}" destId="{B1EEEDEA-0B60-4856-91DB-2041547D5084}" srcOrd="0" destOrd="0" presId="urn:microsoft.com/office/officeart/2005/8/layout/venn1"/>
    <dgm:cxn modelId="{B9710F66-B8BE-47AE-9BAD-47228197587D}" srcId="{4CEB2615-46C3-4FDB-A0EF-9DE6E98B4F76}" destId="{0F675DE3-3C3C-49CA-962E-3FA3D8181AF3}" srcOrd="0" destOrd="0" parTransId="{4D7219D5-35F2-4D46-A63F-E1D8019499BA}" sibTransId="{A43E4042-6687-4BD1-99C3-E935F8322855}"/>
    <dgm:cxn modelId="{7C0A92C3-DE1A-4380-A0CF-4CBA5951882B}" type="presOf" srcId="{0F675DE3-3C3C-49CA-962E-3FA3D8181AF3}" destId="{3CAD01FA-3518-4551-98A1-536993063736}" srcOrd="1" destOrd="0" presId="urn:microsoft.com/office/officeart/2005/8/layout/venn1"/>
    <dgm:cxn modelId="{BA92340C-2E16-4CC3-87D6-49092EC7F798}" type="presParOf" srcId="{27715B83-7F09-4384-82D5-5CEA0A75808A}" destId="{7338178B-9DC4-4885-BFFD-E5889AD3E52B}" srcOrd="0" destOrd="0" presId="urn:microsoft.com/office/officeart/2005/8/layout/venn1"/>
    <dgm:cxn modelId="{17EF794B-E327-40D0-ABB6-1925A5D67BC0}" type="presParOf" srcId="{27715B83-7F09-4384-82D5-5CEA0A75808A}" destId="{3CAD01FA-3518-4551-98A1-536993063736}" srcOrd="1" destOrd="0" presId="urn:microsoft.com/office/officeart/2005/8/layout/venn1"/>
    <dgm:cxn modelId="{82DD8EDE-ED0F-48CB-BF71-B6442ED211DA}" type="presParOf" srcId="{27715B83-7F09-4384-82D5-5CEA0A75808A}" destId="{B1EEEDEA-0B60-4856-91DB-2041547D5084}" srcOrd="2" destOrd="0" presId="urn:microsoft.com/office/officeart/2005/8/layout/venn1"/>
    <dgm:cxn modelId="{B436F96F-28D1-4994-8C61-745BDDFDB4D4}" type="presParOf" srcId="{27715B83-7F09-4384-82D5-5CEA0A75808A}" destId="{265F5B4B-EFB4-4654-8F30-36C54960D4F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74BFE-ED7F-4C29-A8D2-C20427425C3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332DC4-A26A-419E-B6CF-4F0884A29AC3}" type="pres">
      <dgm:prSet presAssocID="{14274BFE-ED7F-4C29-A8D2-C20427425C35}" presName="Name0" presStyleCnt="0">
        <dgm:presLayoutVars>
          <dgm:dir/>
          <dgm:animLvl val="lvl"/>
          <dgm:resizeHandles val="exact"/>
        </dgm:presLayoutVars>
      </dgm:prSet>
      <dgm:spPr/>
      <dgm:t>
        <a:bodyPr/>
        <a:lstStyle/>
        <a:p>
          <a:endParaRPr lang="en-US"/>
        </a:p>
      </dgm:t>
    </dgm:pt>
  </dgm:ptLst>
  <dgm:cxnLst>
    <dgm:cxn modelId="{04C58B83-899F-45AC-888F-F5B09958C72B}" type="presOf" srcId="{14274BFE-ED7F-4C29-A8D2-C20427425C35}" destId="{DC332DC4-A26A-419E-B6CF-4F0884A29AC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CC5A5-7D41-417F-B7A4-1BDECF766373}" type="doc">
      <dgm:prSet loTypeId="urn:microsoft.com/office/officeart/2005/8/layout/pyramid1" loCatId="pyramid" qsTypeId="urn:microsoft.com/office/officeart/2005/8/quickstyle/simple1" qsCatId="simple" csTypeId="urn:microsoft.com/office/officeart/2005/8/colors/accent3_2" csCatId="accent3" phldr="1"/>
      <dgm:spPr/>
    </dgm:pt>
    <dgm:pt modelId="{4A705998-EBB4-46AD-B6BD-DAEB36840576}">
      <dgm:prSet phldrT="[Text]" custT="1"/>
      <dgm:spPr>
        <a:solidFill>
          <a:srgbClr val="00B050"/>
        </a:solidFill>
      </dgm:spPr>
      <dgm:t>
        <a:bodyPr/>
        <a:lstStyle/>
        <a:p>
          <a:r>
            <a:rPr lang="en-US" sz="2400" b="1" dirty="0" smtClean="0"/>
            <a:t>Pathway Standards</a:t>
          </a:r>
          <a:endParaRPr lang="en-US" sz="2400" dirty="0"/>
        </a:p>
      </dgm:t>
    </dgm:pt>
    <dgm:pt modelId="{277ED08B-8071-47E6-AA1A-DB04FEDE2609}" type="parTrans" cxnId="{1587CFEA-7860-42D2-87AA-EA2BB5BDC8AC}">
      <dgm:prSet/>
      <dgm:spPr/>
      <dgm:t>
        <a:bodyPr/>
        <a:lstStyle/>
        <a:p>
          <a:endParaRPr lang="en-US"/>
        </a:p>
      </dgm:t>
    </dgm:pt>
    <dgm:pt modelId="{6F750A82-491D-4738-8D4B-3B8B68FDE05C}" type="sibTrans" cxnId="{1587CFEA-7860-42D2-87AA-EA2BB5BDC8AC}">
      <dgm:prSet/>
      <dgm:spPr/>
      <dgm:t>
        <a:bodyPr/>
        <a:lstStyle/>
        <a:p>
          <a:endParaRPr lang="en-US"/>
        </a:p>
      </dgm:t>
    </dgm:pt>
    <dgm:pt modelId="{C607CBAF-12E8-4060-AD84-0C0C0DD4DB30}">
      <dgm:prSet phldrT="[Text]" custT="1"/>
      <dgm:spPr>
        <a:solidFill>
          <a:srgbClr val="92D050"/>
        </a:solidFill>
      </dgm:spPr>
      <dgm:t>
        <a:bodyPr/>
        <a:lstStyle/>
        <a:p>
          <a:pPr>
            <a:lnSpc>
              <a:spcPct val="100000"/>
            </a:lnSpc>
            <a:spcAft>
              <a:spcPts val="0"/>
            </a:spcAft>
          </a:pPr>
          <a:r>
            <a:rPr lang="en-US" sz="2400" b="1" dirty="0" smtClean="0"/>
            <a:t>Industry Sector Anchors</a:t>
          </a:r>
        </a:p>
        <a:p>
          <a:pPr>
            <a:lnSpc>
              <a:spcPct val="100000"/>
            </a:lnSpc>
            <a:spcAft>
              <a:spcPts val="0"/>
            </a:spcAft>
          </a:pPr>
          <a:r>
            <a:rPr lang="en-US" sz="1400" b="1" dirty="0" smtClean="0"/>
            <a:t>(Knowledge and Performance Anchor Standards) </a:t>
          </a:r>
          <a:endParaRPr lang="en-US" sz="1400" dirty="0"/>
        </a:p>
      </dgm:t>
    </dgm:pt>
    <dgm:pt modelId="{BAADC8A6-E526-4C8C-AE91-E12696CFC47B}" type="parTrans" cxnId="{A83996FD-0B43-47D1-8ABB-861113AE4A8B}">
      <dgm:prSet/>
      <dgm:spPr/>
      <dgm:t>
        <a:bodyPr/>
        <a:lstStyle/>
        <a:p>
          <a:endParaRPr lang="en-US"/>
        </a:p>
      </dgm:t>
    </dgm:pt>
    <dgm:pt modelId="{6516BC9A-8735-48AD-B406-2C2D49361A7C}" type="sibTrans" cxnId="{A83996FD-0B43-47D1-8ABB-861113AE4A8B}">
      <dgm:prSet/>
      <dgm:spPr/>
      <dgm:t>
        <a:bodyPr/>
        <a:lstStyle/>
        <a:p>
          <a:endParaRPr lang="en-US"/>
        </a:p>
      </dgm:t>
    </dgm:pt>
    <dgm:pt modelId="{5421F5B0-DA0D-49F0-BCC1-F54B14C8E804}">
      <dgm:prSet phldrT="[Text]" custT="1"/>
      <dgm:spPr>
        <a:solidFill>
          <a:srgbClr val="99FF33"/>
        </a:solidFill>
      </dgm:spPr>
      <dgm:t>
        <a:bodyPr/>
        <a:lstStyle/>
        <a:p>
          <a:r>
            <a:rPr lang="en-US" sz="2400" b="1" dirty="0" smtClean="0"/>
            <a:t>Standards for Career Ready Practice</a:t>
          </a:r>
          <a:endParaRPr lang="en-US" sz="2400" dirty="0"/>
        </a:p>
      </dgm:t>
    </dgm:pt>
    <dgm:pt modelId="{EF3788F9-5AFE-42A6-92D9-D4B9C7FAE16E}" type="parTrans" cxnId="{AB17A223-B165-4455-807A-ADAC25A791D8}">
      <dgm:prSet/>
      <dgm:spPr/>
      <dgm:t>
        <a:bodyPr/>
        <a:lstStyle/>
        <a:p>
          <a:endParaRPr lang="en-US"/>
        </a:p>
      </dgm:t>
    </dgm:pt>
    <dgm:pt modelId="{4F0E434B-F43D-48FB-99F0-4F79A87543D6}" type="sibTrans" cxnId="{AB17A223-B165-4455-807A-ADAC25A791D8}">
      <dgm:prSet/>
      <dgm:spPr/>
      <dgm:t>
        <a:bodyPr/>
        <a:lstStyle/>
        <a:p>
          <a:endParaRPr lang="en-US"/>
        </a:p>
      </dgm:t>
    </dgm:pt>
    <dgm:pt modelId="{304F8078-CC8B-450D-9B7B-C147B303632E}">
      <dgm:prSet phldrT="[Text]" custT="1"/>
      <dgm:spPr>
        <a:solidFill>
          <a:srgbClr val="0091FE"/>
        </a:solidFill>
      </dgm:spPr>
      <dgm:t>
        <a:bodyPr/>
        <a:lstStyle/>
        <a:p>
          <a:r>
            <a:rPr lang="en-US" sz="2000" b="1" dirty="0" smtClean="0"/>
            <a:t>Industry Specific</a:t>
          </a:r>
          <a:endParaRPr lang="en-US" sz="2000" dirty="0"/>
        </a:p>
      </dgm:t>
    </dgm:pt>
    <dgm:pt modelId="{C6759012-6F89-4267-A30B-364964B2AFBE}" type="parTrans" cxnId="{1F364488-A870-4FCC-A513-50ACD3A7585E}">
      <dgm:prSet/>
      <dgm:spPr/>
      <dgm:t>
        <a:bodyPr/>
        <a:lstStyle/>
        <a:p>
          <a:endParaRPr lang="en-US"/>
        </a:p>
      </dgm:t>
    </dgm:pt>
    <dgm:pt modelId="{BC92FBF2-7F67-42A4-A001-AFB89717E081}" type="sibTrans" cxnId="{1F364488-A870-4FCC-A513-50ACD3A7585E}">
      <dgm:prSet/>
      <dgm:spPr/>
      <dgm:t>
        <a:bodyPr/>
        <a:lstStyle/>
        <a:p>
          <a:endParaRPr lang="en-US"/>
        </a:p>
      </dgm:t>
    </dgm:pt>
    <dgm:pt modelId="{67C87E6D-96D6-4234-B2A3-677FFA136320}">
      <dgm:prSet phldrT="[Text]" custT="1"/>
      <dgm:spPr>
        <a:solidFill>
          <a:srgbClr val="2891AE">
            <a:alpha val="65000"/>
          </a:srgbClr>
        </a:solidFill>
      </dgm:spPr>
      <dgm:t>
        <a:bodyPr/>
        <a:lstStyle/>
        <a:p>
          <a:r>
            <a:rPr lang="en-US" sz="2000" b="1" dirty="0" smtClean="0">
              <a:solidFill>
                <a:schemeClr val="tx1"/>
              </a:solidFill>
            </a:rPr>
            <a:t>Employer</a:t>
          </a:r>
          <a:endParaRPr lang="en-US" sz="2000" b="1" dirty="0">
            <a:solidFill>
              <a:schemeClr val="tx1"/>
            </a:solidFill>
          </a:endParaRPr>
        </a:p>
      </dgm:t>
    </dgm:pt>
    <dgm:pt modelId="{2C5B79A0-87C2-43F4-A449-01B8B024836A}" type="parTrans" cxnId="{14010492-08BF-4D78-A1B1-663EC732211E}">
      <dgm:prSet/>
      <dgm:spPr/>
      <dgm:t>
        <a:bodyPr/>
        <a:lstStyle/>
        <a:p>
          <a:endParaRPr lang="en-US"/>
        </a:p>
      </dgm:t>
    </dgm:pt>
    <dgm:pt modelId="{1474FC9B-7F30-4725-8CB7-8AFB6E3833BB}" type="sibTrans" cxnId="{14010492-08BF-4D78-A1B1-663EC732211E}">
      <dgm:prSet/>
      <dgm:spPr/>
      <dgm:t>
        <a:bodyPr/>
        <a:lstStyle/>
        <a:p>
          <a:endParaRPr lang="en-US"/>
        </a:p>
      </dgm:t>
    </dgm:pt>
    <dgm:pt modelId="{42B7CF57-944F-46B3-A186-AE54F2D1584D}" type="pres">
      <dgm:prSet presAssocID="{66CCC5A5-7D41-417F-B7A4-1BDECF766373}" presName="Name0" presStyleCnt="0">
        <dgm:presLayoutVars>
          <dgm:dir/>
          <dgm:animLvl val="lvl"/>
          <dgm:resizeHandles val="exact"/>
        </dgm:presLayoutVars>
      </dgm:prSet>
      <dgm:spPr/>
    </dgm:pt>
    <dgm:pt modelId="{E42B2F9C-4907-4E18-BBC6-DAF71B02C034}" type="pres">
      <dgm:prSet presAssocID="{67C87E6D-96D6-4234-B2A3-677FFA136320}" presName="Name8" presStyleCnt="0"/>
      <dgm:spPr/>
    </dgm:pt>
    <dgm:pt modelId="{0645A8FC-2E5C-4730-B8D0-4FAB4EE51C50}" type="pres">
      <dgm:prSet presAssocID="{67C87E6D-96D6-4234-B2A3-677FFA136320}" presName="level" presStyleLbl="node1" presStyleIdx="0" presStyleCnt="5">
        <dgm:presLayoutVars>
          <dgm:chMax val="1"/>
          <dgm:bulletEnabled val="1"/>
        </dgm:presLayoutVars>
      </dgm:prSet>
      <dgm:spPr/>
      <dgm:t>
        <a:bodyPr/>
        <a:lstStyle/>
        <a:p>
          <a:endParaRPr lang="en-US"/>
        </a:p>
      </dgm:t>
    </dgm:pt>
    <dgm:pt modelId="{66E5C8ED-0B47-476B-8BD6-CF14C7E0E932}" type="pres">
      <dgm:prSet presAssocID="{67C87E6D-96D6-4234-B2A3-677FFA136320}" presName="levelTx" presStyleLbl="revTx" presStyleIdx="0" presStyleCnt="0">
        <dgm:presLayoutVars>
          <dgm:chMax val="1"/>
          <dgm:bulletEnabled val="1"/>
        </dgm:presLayoutVars>
      </dgm:prSet>
      <dgm:spPr/>
      <dgm:t>
        <a:bodyPr/>
        <a:lstStyle/>
        <a:p>
          <a:endParaRPr lang="en-US"/>
        </a:p>
      </dgm:t>
    </dgm:pt>
    <dgm:pt modelId="{C3DDD2B6-E7B4-494B-96E1-41465AE3FFF7}" type="pres">
      <dgm:prSet presAssocID="{304F8078-CC8B-450D-9B7B-C147B303632E}" presName="Name8" presStyleCnt="0"/>
      <dgm:spPr/>
    </dgm:pt>
    <dgm:pt modelId="{D6D61027-BD2A-4B2E-83FE-A01A1B63372C}" type="pres">
      <dgm:prSet presAssocID="{304F8078-CC8B-450D-9B7B-C147B303632E}" presName="level" presStyleLbl="node1" presStyleIdx="1" presStyleCnt="5">
        <dgm:presLayoutVars>
          <dgm:chMax val="1"/>
          <dgm:bulletEnabled val="1"/>
        </dgm:presLayoutVars>
      </dgm:prSet>
      <dgm:spPr/>
      <dgm:t>
        <a:bodyPr/>
        <a:lstStyle/>
        <a:p>
          <a:endParaRPr lang="en-US"/>
        </a:p>
      </dgm:t>
    </dgm:pt>
    <dgm:pt modelId="{6261D3F7-BC2E-4124-97F5-B4122DCB0BDE}" type="pres">
      <dgm:prSet presAssocID="{304F8078-CC8B-450D-9B7B-C147B303632E}" presName="levelTx" presStyleLbl="revTx" presStyleIdx="0" presStyleCnt="0">
        <dgm:presLayoutVars>
          <dgm:chMax val="1"/>
          <dgm:bulletEnabled val="1"/>
        </dgm:presLayoutVars>
      </dgm:prSet>
      <dgm:spPr/>
      <dgm:t>
        <a:bodyPr/>
        <a:lstStyle/>
        <a:p>
          <a:endParaRPr lang="en-US"/>
        </a:p>
      </dgm:t>
    </dgm:pt>
    <dgm:pt modelId="{ED0A1922-11CA-4A11-A5BA-D63325EF5AC7}" type="pres">
      <dgm:prSet presAssocID="{4A705998-EBB4-46AD-B6BD-DAEB36840576}" presName="Name8" presStyleCnt="0"/>
      <dgm:spPr/>
    </dgm:pt>
    <dgm:pt modelId="{BAA94786-F06F-406B-ACE5-52FC65C4F842}" type="pres">
      <dgm:prSet presAssocID="{4A705998-EBB4-46AD-B6BD-DAEB36840576}" presName="level" presStyleLbl="node1" presStyleIdx="2" presStyleCnt="5">
        <dgm:presLayoutVars>
          <dgm:chMax val="1"/>
          <dgm:bulletEnabled val="1"/>
        </dgm:presLayoutVars>
      </dgm:prSet>
      <dgm:spPr/>
      <dgm:t>
        <a:bodyPr/>
        <a:lstStyle/>
        <a:p>
          <a:endParaRPr lang="en-US"/>
        </a:p>
      </dgm:t>
    </dgm:pt>
    <dgm:pt modelId="{D6AE78D7-7225-404F-B869-81E06C792675}" type="pres">
      <dgm:prSet presAssocID="{4A705998-EBB4-46AD-B6BD-DAEB36840576}" presName="levelTx" presStyleLbl="revTx" presStyleIdx="0" presStyleCnt="0">
        <dgm:presLayoutVars>
          <dgm:chMax val="1"/>
          <dgm:bulletEnabled val="1"/>
        </dgm:presLayoutVars>
      </dgm:prSet>
      <dgm:spPr/>
      <dgm:t>
        <a:bodyPr/>
        <a:lstStyle/>
        <a:p>
          <a:endParaRPr lang="en-US"/>
        </a:p>
      </dgm:t>
    </dgm:pt>
    <dgm:pt modelId="{292963D0-CF6C-403F-9D8C-404187857418}" type="pres">
      <dgm:prSet presAssocID="{C607CBAF-12E8-4060-AD84-0C0C0DD4DB30}" presName="Name8" presStyleCnt="0"/>
      <dgm:spPr/>
    </dgm:pt>
    <dgm:pt modelId="{162526B2-9F38-43C6-A6B4-337D646C7A0D}" type="pres">
      <dgm:prSet presAssocID="{C607CBAF-12E8-4060-AD84-0C0C0DD4DB30}" presName="level" presStyleLbl="node1" presStyleIdx="3" presStyleCnt="5">
        <dgm:presLayoutVars>
          <dgm:chMax val="1"/>
          <dgm:bulletEnabled val="1"/>
        </dgm:presLayoutVars>
      </dgm:prSet>
      <dgm:spPr/>
      <dgm:t>
        <a:bodyPr/>
        <a:lstStyle/>
        <a:p>
          <a:endParaRPr lang="en-US"/>
        </a:p>
      </dgm:t>
    </dgm:pt>
    <dgm:pt modelId="{6E7EFBBE-8953-4CED-9AF5-EB4120E4411C}" type="pres">
      <dgm:prSet presAssocID="{C607CBAF-12E8-4060-AD84-0C0C0DD4DB30}" presName="levelTx" presStyleLbl="revTx" presStyleIdx="0" presStyleCnt="0">
        <dgm:presLayoutVars>
          <dgm:chMax val="1"/>
          <dgm:bulletEnabled val="1"/>
        </dgm:presLayoutVars>
      </dgm:prSet>
      <dgm:spPr/>
      <dgm:t>
        <a:bodyPr/>
        <a:lstStyle/>
        <a:p>
          <a:endParaRPr lang="en-US"/>
        </a:p>
      </dgm:t>
    </dgm:pt>
    <dgm:pt modelId="{C74602FC-C2AC-4585-866B-B147352A2280}" type="pres">
      <dgm:prSet presAssocID="{5421F5B0-DA0D-49F0-BCC1-F54B14C8E804}" presName="Name8" presStyleCnt="0"/>
      <dgm:spPr/>
    </dgm:pt>
    <dgm:pt modelId="{FBFD515E-E054-4312-B68F-63A902F021BA}" type="pres">
      <dgm:prSet presAssocID="{5421F5B0-DA0D-49F0-BCC1-F54B14C8E804}" presName="level" presStyleLbl="node1" presStyleIdx="4" presStyleCnt="5">
        <dgm:presLayoutVars>
          <dgm:chMax val="1"/>
          <dgm:bulletEnabled val="1"/>
        </dgm:presLayoutVars>
      </dgm:prSet>
      <dgm:spPr/>
      <dgm:t>
        <a:bodyPr/>
        <a:lstStyle/>
        <a:p>
          <a:endParaRPr lang="en-US"/>
        </a:p>
      </dgm:t>
    </dgm:pt>
    <dgm:pt modelId="{4A48C4D6-2B59-47A2-A8D4-32CCACD692E7}" type="pres">
      <dgm:prSet presAssocID="{5421F5B0-DA0D-49F0-BCC1-F54B14C8E804}" presName="levelTx" presStyleLbl="revTx" presStyleIdx="0" presStyleCnt="0">
        <dgm:presLayoutVars>
          <dgm:chMax val="1"/>
          <dgm:bulletEnabled val="1"/>
        </dgm:presLayoutVars>
      </dgm:prSet>
      <dgm:spPr/>
      <dgm:t>
        <a:bodyPr/>
        <a:lstStyle/>
        <a:p>
          <a:endParaRPr lang="en-US"/>
        </a:p>
      </dgm:t>
    </dgm:pt>
  </dgm:ptLst>
  <dgm:cxnLst>
    <dgm:cxn modelId="{C5C2D291-1F69-4DA3-967E-6AEB43414428}" type="presOf" srcId="{66CCC5A5-7D41-417F-B7A4-1BDECF766373}" destId="{42B7CF57-944F-46B3-A186-AE54F2D1584D}" srcOrd="0" destOrd="0" presId="urn:microsoft.com/office/officeart/2005/8/layout/pyramid1"/>
    <dgm:cxn modelId="{830168B3-02DF-4568-9038-2C0DC7BEE4F0}" type="presOf" srcId="{4A705998-EBB4-46AD-B6BD-DAEB36840576}" destId="{D6AE78D7-7225-404F-B869-81E06C792675}" srcOrd="1" destOrd="0" presId="urn:microsoft.com/office/officeart/2005/8/layout/pyramid1"/>
    <dgm:cxn modelId="{85C8D42F-44D7-4773-B500-D80E262CD74B}" type="presOf" srcId="{C607CBAF-12E8-4060-AD84-0C0C0DD4DB30}" destId="{162526B2-9F38-43C6-A6B4-337D646C7A0D}" srcOrd="0" destOrd="0" presId="urn:microsoft.com/office/officeart/2005/8/layout/pyramid1"/>
    <dgm:cxn modelId="{719704E2-D09B-4F19-BB7F-0DEB3B338F21}" type="presOf" srcId="{5421F5B0-DA0D-49F0-BCC1-F54B14C8E804}" destId="{4A48C4D6-2B59-47A2-A8D4-32CCACD692E7}" srcOrd="1" destOrd="0" presId="urn:microsoft.com/office/officeart/2005/8/layout/pyramid1"/>
    <dgm:cxn modelId="{1F364488-A870-4FCC-A513-50ACD3A7585E}" srcId="{66CCC5A5-7D41-417F-B7A4-1BDECF766373}" destId="{304F8078-CC8B-450D-9B7B-C147B303632E}" srcOrd="1" destOrd="0" parTransId="{C6759012-6F89-4267-A30B-364964B2AFBE}" sibTransId="{BC92FBF2-7F67-42A4-A001-AFB89717E081}"/>
    <dgm:cxn modelId="{9FCC27CC-EE88-425E-96EE-56E61884AB21}" type="presOf" srcId="{67C87E6D-96D6-4234-B2A3-677FFA136320}" destId="{66E5C8ED-0B47-476B-8BD6-CF14C7E0E932}" srcOrd="1" destOrd="0" presId="urn:microsoft.com/office/officeart/2005/8/layout/pyramid1"/>
    <dgm:cxn modelId="{ED3B1F92-AB9A-4D3A-95B1-9193E644F05A}" type="presOf" srcId="{304F8078-CC8B-450D-9B7B-C147B303632E}" destId="{D6D61027-BD2A-4B2E-83FE-A01A1B63372C}" srcOrd="0" destOrd="0" presId="urn:microsoft.com/office/officeart/2005/8/layout/pyramid1"/>
    <dgm:cxn modelId="{6E6432A5-BE0B-4A3B-A759-382AC80C59EE}" type="presOf" srcId="{5421F5B0-DA0D-49F0-BCC1-F54B14C8E804}" destId="{FBFD515E-E054-4312-B68F-63A902F021BA}" srcOrd="0" destOrd="0" presId="urn:microsoft.com/office/officeart/2005/8/layout/pyramid1"/>
    <dgm:cxn modelId="{EED79F86-41EE-4327-8F57-17C750504ED7}" type="presOf" srcId="{4A705998-EBB4-46AD-B6BD-DAEB36840576}" destId="{BAA94786-F06F-406B-ACE5-52FC65C4F842}" srcOrd="0" destOrd="0" presId="urn:microsoft.com/office/officeart/2005/8/layout/pyramid1"/>
    <dgm:cxn modelId="{1587CFEA-7860-42D2-87AA-EA2BB5BDC8AC}" srcId="{66CCC5A5-7D41-417F-B7A4-1BDECF766373}" destId="{4A705998-EBB4-46AD-B6BD-DAEB36840576}" srcOrd="2" destOrd="0" parTransId="{277ED08B-8071-47E6-AA1A-DB04FEDE2609}" sibTransId="{6F750A82-491D-4738-8D4B-3B8B68FDE05C}"/>
    <dgm:cxn modelId="{6791A0F3-6203-44AC-A469-7E50E2270769}" type="presOf" srcId="{304F8078-CC8B-450D-9B7B-C147B303632E}" destId="{6261D3F7-BC2E-4124-97F5-B4122DCB0BDE}" srcOrd="1" destOrd="0" presId="urn:microsoft.com/office/officeart/2005/8/layout/pyramid1"/>
    <dgm:cxn modelId="{14010492-08BF-4D78-A1B1-663EC732211E}" srcId="{66CCC5A5-7D41-417F-B7A4-1BDECF766373}" destId="{67C87E6D-96D6-4234-B2A3-677FFA136320}" srcOrd="0" destOrd="0" parTransId="{2C5B79A0-87C2-43F4-A449-01B8B024836A}" sibTransId="{1474FC9B-7F30-4725-8CB7-8AFB6E3833BB}"/>
    <dgm:cxn modelId="{AB17A223-B165-4455-807A-ADAC25A791D8}" srcId="{66CCC5A5-7D41-417F-B7A4-1BDECF766373}" destId="{5421F5B0-DA0D-49F0-BCC1-F54B14C8E804}" srcOrd="4" destOrd="0" parTransId="{EF3788F9-5AFE-42A6-92D9-D4B9C7FAE16E}" sibTransId="{4F0E434B-F43D-48FB-99F0-4F79A87543D6}"/>
    <dgm:cxn modelId="{BBC8C1D6-14E1-453C-9657-1B9F669F250A}" type="presOf" srcId="{67C87E6D-96D6-4234-B2A3-677FFA136320}" destId="{0645A8FC-2E5C-4730-B8D0-4FAB4EE51C50}" srcOrd="0" destOrd="0" presId="urn:microsoft.com/office/officeart/2005/8/layout/pyramid1"/>
    <dgm:cxn modelId="{FB48DFE3-DD20-4093-AC5C-4A3C64E0D52D}" type="presOf" srcId="{C607CBAF-12E8-4060-AD84-0C0C0DD4DB30}" destId="{6E7EFBBE-8953-4CED-9AF5-EB4120E4411C}" srcOrd="1" destOrd="0" presId="urn:microsoft.com/office/officeart/2005/8/layout/pyramid1"/>
    <dgm:cxn modelId="{A83996FD-0B43-47D1-8ABB-861113AE4A8B}" srcId="{66CCC5A5-7D41-417F-B7A4-1BDECF766373}" destId="{C607CBAF-12E8-4060-AD84-0C0C0DD4DB30}" srcOrd="3" destOrd="0" parTransId="{BAADC8A6-E526-4C8C-AE91-E12696CFC47B}" sibTransId="{6516BC9A-8735-48AD-B406-2C2D49361A7C}"/>
    <dgm:cxn modelId="{2A272292-6173-4A86-85CC-BF6A9DAB57BD}" type="presParOf" srcId="{42B7CF57-944F-46B3-A186-AE54F2D1584D}" destId="{E42B2F9C-4907-4E18-BBC6-DAF71B02C034}" srcOrd="0" destOrd="0" presId="urn:microsoft.com/office/officeart/2005/8/layout/pyramid1"/>
    <dgm:cxn modelId="{2EF5012B-B4E5-4E88-8AC3-C3710DFC0058}" type="presParOf" srcId="{E42B2F9C-4907-4E18-BBC6-DAF71B02C034}" destId="{0645A8FC-2E5C-4730-B8D0-4FAB4EE51C50}" srcOrd="0" destOrd="0" presId="urn:microsoft.com/office/officeart/2005/8/layout/pyramid1"/>
    <dgm:cxn modelId="{0A7C9763-50D1-4543-9039-78364313BF48}" type="presParOf" srcId="{E42B2F9C-4907-4E18-BBC6-DAF71B02C034}" destId="{66E5C8ED-0B47-476B-8BD6-CF14C7E0E932}" srcOrd="1" destOrd="0" presId="urn:microsoft.com/office/officeart/2005/8/layout/pyramid1"/>
    <dgm:cxn modelId="{ED0A6640-33FE-48AE-879D-55469E3D6DF7}" type="presParOf" srcId="{42B7CF57-944F-46B3-A186-AE54F2D1584D}" destId="{C3DDD2B6-E7B4-494B-96E1-41465AE3FFF7}" srcOrd="1" destOrd="0" presId="urn:microsoft.com/office/officeart/2005/8/layout/pyramid1"/>
    <dgm:cxn modelId="{B61AFB30-8302-4071-8658-BC01614C6A96}" type="presParOf" srcId="{C3DDD2B6-E7B4-494B-96E1-41465AE3FFF7}" destId="{D6D61027-BD2A-4B2E-83FE-A01A1B63372C}" srcOrd="0" destOrd="0" presId="urn:microsoft.com/office/officeart/2005/8/layout/pyramid1"/>
    <dgm:cxn modelId="{81DC6C4E-7179-4775-97E5-EA32133A68E2}" type="presParOf" srcId="{C3DDD2B6-E7B4-494B-96E1-41465AE3FFF7}" destId="{6261D3F7-BC2E-4124-97F5-B4122DCB0BDE}" srcOrd="1" destOrd="0" presId="urn:microsoft.com/office/officeart/2005/8/layout/pyramid1"/>
    <dgm:cxn modelId="{F98C68B6-78D9-4D4F-AD6B-14A46CFA4C26}" type="presParOf" srcId="{42B7CF57-944F-46B3-A186-AE54F2D1584D}" destId="{ED0A1922-11CA-4A11-A5BA-D63325EF5AC7}" srcOrd="2" destOrd="0" presId="urn:microsoft.com/office/officeart/2005/8/layout/pyramid1"/>
    <dgm:cxn modelId="{298E5085-8ED5-487F-A371-C1E04B1267C3}" type="presParOf" srcId="{ED0A1922-11CA-4A11-A5BA-D63325EF5AC7}" destId="{BAA94786-F06F-406B-ACE5-52FC65C4F842}" srcOrd="0" destOrd="0" presId="urn:microsoft.com/office/officeart/2005/8/layout/pyramid1"/>
    <dgm:cxn modelId="{47287E5B-CF71-4160-9522-E622B7B91D84}" type="presParOf" srcId="{ED0A1922-11CA-4A11-A5BA-D63325EF5AC7}" destId="{D6AE78D7-7225-404F-B869-81E06C792675}" srcOrd="1" destOrd="0" presId="urn:microsoft.com/office/officeart/2005/8/layout/pyramid1"/>
    <dgm:cxn modelId="{5C7859C3-9E33-4D57-823D-AF5A76649DE9}" type="presParOf" srcId="{42B7CF57-944F-46B3-A186-AE54F2D1584D}" destId="{292963D0-CF6C-403F-9D8C-404187857418}" srcOrd="3" destOrd="0" presId="urn:microsoft.com/office/officeart/2005/8/layout/pyramid1"/>
    <dgm:cxn modelId="{2CD96A2C-3198-4D79-B3E9-8ADB77CA7454}" type="presParOf" srcId="{292963D0-CF6C-403F-9D8C-404187857418}" destId="{162526B2-9F38-43C6-A6B4-337D646C7A0D}" srcOrd="0" destOrd="0" presId="urn:microsoft.com/office/officeart/2005/8/layout/pyramid1"/>
    <dgm:cxn modelId="{B937F0FE-A044-4FB9-A337-D9EADA856C68}" type="presParOf" srcId="{292963D0-CF6C-403F-9D8C-404187857418}" destId="{6E7EFBBE-8953-4CED-9AF5-EB4120E4411C}" srcOrd="1" destOrd="0" presId="urn:microsoft.com/office/officeart/2005/8/layout/pyramid1"/>
    <dgm:cxn modelId="{EAAA293E-60BD-45AC-83AF-791E46E52D85}" type="presParOf" srcId="{42B7CF57-944F-46B3-A186-AE54F2D1584D}" destId="{C74602FC-C2AC-4585-866B-B147352A2280}" srcOrd="4" destOrd="0" presId="urn:microsoft.com/office/officeart/2005/8/layout/pyramid1"/>
    <dgm:cxn modelId="{B388C896-9531-4363-A4A1-AA8C2BC8AC6A}" type="presParOf" srcId="{C74602FC-C2AC-4585-866B-B147352A2280}" destId="{FBFD515E-E054-4312-B68F-63A902F021BA}" srcOrd="0" destOrd="0" presId="urn:microsoft.com/office/officeart/2005/8/layout/pyramid1"/>
    <dgm:cxn modelId="{F1F70509-764E-4798-B7F6-FEF4E3176988}" type="presParOf" srcId="{C74602FC-C2AC-4585-866B-B147352A2280}" destId="{4A48C4D6-2B59-47A2-A8D4-32CCACD692E7}"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8178B-9DC4-4885-BFFD-E5889AD3E52B}">
      <dsp:nvSpPr>
        <dsp:cNvPr id="0" name=""/>
        <dsp:cNvSpPr/>
      </dsp:nvSpPr>
      <dsp:spPr>
        <a:xfrm>
          <a:off x="838201" y="2"/>
          <a:ext cx="3806190" cy="38061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369696" y="448834"/>
        <a:ext cx="2194560" cy="2908526"/>
      </dsp:txXfrm>
    </dsp:sp>
    <dsp:sp modelId="{B1EEEDEA-0B60-4856-91DB-2041547D5084}">
      <dsp:nvSpPr>
        <dsp:cNvPr id="0" name=""/>
        <dsp:cNvSpPr/>
      </dsp:nvSpPr>
      <dsp:spPr>
        <a:xfrm>
          <a:off x="2057402" y="2"/>
          <a:ext cx="3806190" cy="380618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37537" y="448834"/>
        <a:ext cx="2194560" cy="2908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5A8FC-2E5C-4730-B8D0-4FAB4EE51C50}">
      <dsp:nvSpPr>
        <dsp:cNvPr id="0" name=""/>
        <dsp:cNvSpPr/>
      </dsp:nvSpPr>
      <dsp:spPr>
        <a:xfrm>
          <a:off x="3291840" y="0"/>
          <a:ext cx="1645920" cy="905192"/>
        </a:xfrm>
        <a:prstGeom prst="trapezoid">
          <a:avLst>
            <a:gd name="adj" fmla="val 90915"/>
          </a:avLst>
        </a:prstGeom>
        <a:solidFill>
          <a:srgbClr val="2891AE">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Employer</a:t>
          </a:r>
          <a:endParaRPr lang="en-US" sz="2000" b="1" kern="1200" dirty="0">
            <a:solidFill>
              <a:schemeClr val="tx1"/>
            </a:solidFill>
          </a:endParaRPr>
        </a:p>
      </dsp:txBody>
      <dsp:txXfrm>
        <a:off x="3291840" y="0"/>
        <a:ext cx="1645920" cy="905192"/>
      </dsp:txXfrm>
    </dsp:sp>
    <dsp:sp modelId="{D6D61027-BD2A-4B2E-83FE-A01A1B63372C}">
      <dsp:nvSpPr>
        <dsp:cNvPr id="0" name=""/>
        <dsp:cNvSpPr/>
      </dsp:nvSpPr>
      <dsp:spPr>
        <a:xfrm>
          <a:off x="2468880" y="905192"/>
          <a:ext cx="3291840" cy="905192"/>
        </a:xfrm>
        <a:prstGeom prst="trapezoid">
          <a:avLst>
            <a:gd name="adj" fmla="val 90915"/>
          </a:avLst>
        </a:prstGeom>
        <a:solidFill>
          <a:srgbClr val="0091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Industry Specific</a:t>
          </a:r>
          <a:endParaRPr lang="en-US" sz="2000" kern="1200" dirty="0"/>
        </a:p>
      </dsp:txBody>
      <dsp:txXfrm>
        <a:off x="3044951" y="905192"/>
        <a:ext cx="2139696" cy="905192"/>
      </dsp:txXfrm>
    </dsp:sp>
    <dsp:sp modelId="{BAA94786-F06F-406B-ACE5-52FC65C4F842}">
      <dsp:nvSpPr>
        <dsp:cNvPr id="0" name=""/>
        <dsp:cNvSpPr/>
      </dsp:nvSpPr>
      <dsp:spPr>
        <a:xfrm>
          <a:off x="1645920" y="1810385"/>
          <a:ext cx="4937759" cy="905192"/>
        </a:xfrm>
        <a:prstGeom prst="trapezoid">
          <a:avLst>
            <a:gd name="adj" fmla="val 90915"/>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Pathway Standards</a:t>
          </a:r>
          <a:endParaRPr lang="en-US" sz="2400" kern="1200" dirty="0"/>
        </a:p>
      </dsp:txBody>
      <dsp:txXfrm>
        <a:off x="2510028" y="1810385"/>
        <a:ext cx="3209544" cy="905192"/>
      </dsp:txXfrm>
    </dsp:sp>
    <dsp:sp modelId="{162526B2-9F38-43C6-A6B4-337D646C7A0D}">
      <dsp:nvSpPr>
        <dsp:cNvPr id="0" name=""/>
        <dsp:cNvSpPr/>
      </dsp:nvSpPr>
      <dsp:spPr>
        <a:xfrm>
          <a:off x="822960" y="2715577"/>
          <a:ext cx="6583680" cy="905192"/>
        </a:xfrm>
        <a:prstGeom prst="trapezoid">
          <a:avLst>
            <a:gd name="adj" fmla="val 90915"/>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en-US" sz="2400" b="1" kern="1200" dirty="0" smtClean="0"/>
            <a:t>Industry Sector Anchors</a:t>
          </a:r>
        </a:p>
        <a:p>
          <a:pPr lvl="0" algn="ctr" defTabSz="1066800">
            <a:lnSpc>
              <a:spcPct val="100000"/>
            </a:lnSpc>
            <a:spcBef>
              <a:spcPct val="0"/>
            </a:spcBef>
            <a:spcAft>
              <a:spcPts val="0"/>
            </a:spcAft>
          </a:pPr>
          <a:r>
            <a:rPr lang="en-US" sz="1400" b="1" kern="1200" dirty="0" smtClean="0"/>
            <a:t>(Knowledge and Performance Anchor Standards) </a:t>
          </a:r>
          <a:endParaRPr lang="en-US" sz="1400" kern="1200" dirty="0"/>
        </a:p>
      </dsp:txBody>
      <dsp:txXfrm>
        <a:off x="1975103" y="2715577"/>
        <a:ext cx="4279392" cy="905192"/>
      </dsp:txXfrm>
    </dsp:sp>
    <dsp:sp modelId="{FBFD515E-E054-4312-B68F-63A902F021BA}">
      <dsp:nvSpPr>
        <dsp:cNvPr id="0" name=""/>
        <dsp:cNvSpPr/>
      </dsp:nvSpPr>
      <dsp:spPr>
        <a:xfrm>
          <a:off x="0" y="3620770"/>
          <a:ext cx="8229600" cy="905192"/>
        </a:xfrm>
        <a:prstGeom prst="trapezoid">
          <a:avLst>
            <a:gd name="adj" fmla="val 90915"/>
          </a:avLst>
        </a:prstGeom>
        <a:solidFill>
          <a:srgbClr val="99FF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Standards for Career Ready Practice</a:t>
          </a:r>
          <a:endParaRPr lang="en-US" sz="2400" kern="1200" dirty="0"/>
        </a:p>
      </dsp:txBody>
      <dsp:txXfrm>
        <a:off x="1440179" y="3620770"/>
        <a:ext cx="5349240"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charset="0"/>
                <a:ea typeface="+mn-ea"/>
              </a:defRPr>
            </a:lvl1pPr>
          </a:lstStyle>
          <a:p>
            <a:pPr>
              <a:defRPr/>
            </a:pPr>
            <a:endParaRPr lang="en-US" altLang="en-US"/>
          </a:p>
        </p:txBody>
      </p:sp>
      <p:sp>
        <p:nvSpPr>
          <p:cNvPr id="8195" name="Rectangle 3"/>
          <p:cNvSpPr>
            <a:spLocks noGrp="1" noChangeArrowheads="1"/>
          </p:cNvSpPr>
          <p:nvPr>
            <p:ph type="dt" sz="quarter" idx="1"/>
          </p:nvPr>
        </p:nvSpPr>
        <p:spPr bwMode="auto">
          <a:xfrm>
            <a:off x="3900488" y="0"/>
            <a:ext cx="29813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charset="0"/>
                <a:ea typeface="+mn-ea"/>
              </a:defRPr>
            </a:lvl1pPr>
          </a:lstStyle>
          <a:p>
            <a:pPr>
              <a:defRPr/>
            </a:pPr>
            <a:endParaRPr lang="en-US" altLang="en-US"/>
          </a:p>
        </p:txBody>
      </p:sp>
      <p:sp>
        <p:nvSpPr>
          <p:cNvPr id="8196"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charset="0"/>
                <a:ea typeface="+mn-ea"/>
              </a:defRPr>
            </a:lvl1pPr>
          </a:lstStyle>
          <a:p>
            <a:pPr>
              <a:defRPr/>
            </a:pPr>
            <a:endParaRPr lang="en-US" altLang="en-US"/>
          </a:p>
        </p:txBody>
      </p:sp>
      <p:sp>
        <p:nvSpPr>
          <p:cNvPr id="8197" name="Rectangle 5"/>
          <p:cNvSpPr>
            <a:spLocks noGrp="1" noChangeArrowheads="1"/>
          </p:cNvSpPr>
          <p:nvPr>
            <p:ph type="sldNum" sz="quarter" idx="3"/>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Arial" pitchFamily="34" charset="0"/>
              </a:defRPr>
            </a:lvl1pPr>
          </a:lstStyle>
          <a:p>
            <a:pPr>
              <a:defRPr/>
            </a:pPr>
            <a:fld id="{D2904808-8B44-4BFD-BB14-5777D2E18826}" type="slidenum">
              <a:rPr lang="en-US"/>
              <a:pPr>
                <a:defRPr/>
              </a:pPr>
              <a:t>‹#›</a:t>
            </a:fld>
            <a:endParaRPr lang="en-US"/>
          </a:p>
        </p:txBody>
      </p:sp>
    </p:spTree>
    <p:extLst>
      <p:ext uri="{BB962C8B-B14F-4D97-AF65-F5344CB8AC3E}">
        <p14:creationId xmlns:p14="http://schemas.microsoft.com/office/powerpoint/2010/main" val="2486116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Arial" charset="0"/>
                <a:ea typeface="+mn-ea"/>
              </a:defRPr>
            </a:lvl1pPr>
          </a:lstStyle>
          <a:p>
            <a:pPr>
              <a:defRPr/>
            </a:pPr>
            <a:endParaRPr lang="en-US" altLang="en-US"/>
          </a:p>
        </p:txBody>
      </p:sp>
      <p:sp>
        <p:nvSpPr>
          <p:cNvPr id="9219" name="Rectangle 3"/>
          <p:cNvSpPr>
            <a:spLocks noGrp="1" noChangeArrowheads="1"/>
          </p:cNvSpPr>
          <p:nvPr>
            <p:ph type="dt" idx="1"/>
          </p:nvPr>
        </p:nvSpPr>
        <p:spPr bwMode="auto">
          <a:xfrm>
            <a:off x="3900488" y="0"/>
            <a:ext cx="29813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Arial" charset="0"/>
                <a:ea typeface="+mn-ea"/>
              </a:defRPr>
            </a:lvl1pPr>
          </a:lstStyle>
          <a:p>
            <a:pPr>
              <a:defRPr/>
            </a:pPr>
            <a:endParaRPr lang="en-US" altLang="en-US"/>
          </a:p>
        </p:txBody>
      </p:sp>
      <p:sp>
        <p:nvSpPr>
          <p:cNvPr id="3072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9221" name="Rectangle 5"/>
          <p:cNvSpPr>
            <a:spLocks noGrp="1" noChangeArrowheads="1"/>
          </p:cNvSpPr>
          <p:nvPr>
            <p:ph type="body" sz="quarter" idx="3"/>
          </p:nvPr>
        </p:nvSpPr>
        <p:spPr bwMode="auto">
          <a:xfrm>
            <a:off x="917575" y="4416425"/>
            <a:ext cx="5046663"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222"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Arial" charset="0"/>
                <a:ea typeface="+mn-ea"/>
              </a:defRPr>
            </a:lvl1pPr>
          </a:lstStyle>
          <a:p>
            <a:pPr>
              <a:defRPr/>
            </a:pPr>
            <a:endParaRPr lang="en-US" altLang="en-US"/>
          </a:p>
        </p:txBody>
      </p:sp>
      <p:sp>
        <p:nvSpPr>
          <p:cNvPr id="9223" name="Rectangle 7"/>
          <p:cNvSpPr>
            <a:spLocks noGrp="1" noChangeArrowheads="1"/>
          </p:cNvSpPr>
          <p:nvPr>
            <p:ph type="sldNum" sz="quarter" idx="5"/>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Arial" pitchFamily="34" charset="0"/>
              </a:defRPr>
            </a:lvl1pPr>
          </a:lstStyle>
          <a:p>
            <a:pPr>
              <a:defRPr/>
            </a:pPr>
            <a:fld id="{A9DC2162-17C2-4063-8130-040C4CF48A36}" type="slidenum">
              <a:rPr lang="en-US"/>
              <a:pPr>
                <a:defRPr/>
              </a:pPr>
              <a:t>‹#›</a:t>
            </a:fld>
            <a:endParaRPr lang="en-US"/>
          </a:p>
        </p:txBody>
      </p:sp>
    </p:spTree>
    <p:extLst>
      <p:ext uri="{BB962C8B-B14F-4D97-AF65-F5344CB8AC3E}">
        <p14:creationId xmlns:p14="http://schemas.microsoft.com/office/powerpoint/2010/main" val="2416449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B80A6803-67F5-40B4-BE30-08CCF385EAFA}" type="slidenum">
              <a:rPr lang="en-US" sz="1200" smtClean="0">
                <a:latin typeface="Arial" pitchFamily="34" charset="0"/>
              </a:rPr>
              <a:pPr>
                <a:defRPr/>
              </a:pPr>
              <a:t>1</a:t>
            </a:fld>
            <a:endParaRPr lang="en-US" sz="12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In the revision of the CTE standards the workgroups took in to consideration the common core. You will see that the CTE standards include performance indicators that encourage lessons which include more individual presentations and group work as well the utilization of technology to apply and integrate curriculum.</a:t>
            </a: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597593EC-8782-4DDE-8300-F87181098FFA}" type="slidenum">
              <a:rPr lang="en-US" sz="1200" smtClean="0">
                <a:latin typeface="Arial" pitchFamily="34" charset="0"/>
              </a:rPr>
              <a:pPr>
                <a:defRPr/>
              </a:pPr>
              <a:t>10</a:t>
            </a:fld>
            <a:endParaRPr lang="en-US" sz="12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The CTE standards are written for 15 industry sectors.</a:t>
            </a:r>
            <a:endParaRPr lang="en-US" dirty="0">
              <a:latin typeface="Times" charset="0"/>
              <a:ea typeface="ＭＳ Ｐゴシック" charset="0"/>
            </a:endParaRPr>
          </a:p>
        </p:txBody>
      </p:sp>
      <p:sp>
        <p:nvSpPr>
          <p:cNvPr id="419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A4ADE9E7-CBB2-422E-8B87-1E233528F70F}" type="slidenum">
              <a:rPr lang="en-US" sz="1200" smtClean="0">
                <a:latin typeface="Arial" pitchFamily="34" charset="0"/>
              </a:rPr>
              <a:pPr>
                <a:defRPr/>
              </a:pPr>
              <a:t>11</a:t>
            </a:fld>
            <a:endParaRPr lang="en-US" sz="12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The CTE standards are designed along a continuum. At the base are the Career Ready Practices which are for all high schools students. The next level are the industry sector anchor standards which are standards that encompass aspects of all the pathways within an industry sector. Next are the specific pathway standards. The next level of the continuum are often found in adult schools, ROP programs, community college or the university level. These are the specific standards that a student would need to complete a certificate in a particular field for employment.</a:t>
            </a:r>
            <a:endParaRPr lang="en-US" dirty="0">
              <a:latin typeface="Times" charset="0"/>
              <a:ea typeface="ＭＳ Ｐゴシック" charset="0"/>
            </a:endParaRPr>
          </a:p>
        </p:txBody>
      </p:sp>
      <p:sp>
        <p:nvSpPr>
          <p:cNvPr id="430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73BA4FF7-07AC-44AD-AB11-22C477FE8C63}" type="slidenum">
              <a:rPr lang="en-US" sz="1200" smtClean="0">
                <a:latin typeface="Arial" pitchFamily="34" charset="0"/>
              </a:rPr>
              <a:pPr>
                <a:defRPr/>
              </a:pPr>
              <a:t>12</a:t>
            </a:fld>
            <a:endParaRPr lang="en-US" sz="120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725613" y="685800"/>
            <a:ext cx="3657600" cy="2743200"/>
          </a:xfrm>
          <a:ln/>
        </p:spPr>
      </p:sp>
      <p:sp>
        <p:nvSpPr>
          <p:cNvPr id="44035" name="Notes Placeholder 2"/>
          <p:cNvSpPr>
            <a:spLocks noGrp="1"/>
          </p:cNvSpPr>
          <p:nvPr>
            <p:ph type="body" idx="1"/>
          </p:nvPr>
        </p:nvSpPr>
        <p:spPr>
          <a:xfrm>
            <a:off x="544513" y="3733800"/>
            <a:ext cx="6019800" cy="5410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When we look at combining aspects of the CTE model curriculum standards and the CCSS we are talking about integrated academics. Both sets of standards include the goal of preparing students to be Career </a:t>
            </a:r>
            <a:r>
              <a:rPr lang="en-US" dirty="0">
                <a:latin typeface="Times" charset="0"/>
                <a:ea typeface="ＭＳ Ｐゴシック" charset="0"/>
              </a:rPr>
              <a:t>and College </a:t>
            </a:r>
            <a:r>
              <a:rPr lang="en-US" dirty="0" smtClean="0">
                <a:latin typeface="Times" charset="0"/>
                <a:ea typeface="ＭＳ Ｐゴシック" charset="0"/>
              </a:rPr>
              <a:t>Ready.</a:t>
            </a:r>
          </a:p>
          <a:p>
            <a:pPr>
              <a:defRPr/>
            </a:pPr>
            <a:endParaRPr lang="en-US" dirty="0">
              <a:latin typeface="Times" charset="0"/>
              <a:ea typeface="ＭＳ Ｐゴシック" charset="0"/>
            </a:endParaRPr>
          </a:p>
          <a:p>
            <a:pPr>
              <a:defRPr/>
            </a:pPr>
            <a:r>
              <a:rPr lang="en-US" dirty="0" smtClean="0">
                <a:latin typeface="Times" charset="0"/>
                <a:ea typeface="ＭＳ Ｐゴシック" charset="0"/>
              </a:rPr>
              <a:t>This includes: </a:t>
            </a:r>
            <a:endParaRPr lang="en-US" dirty="0">
              <a:latin typeface="Times" charset="0"/>
              <a:ea typeface="ＭＳ Ｐゴシック" charset="0"/>
            </a:endParaRPr>
          </a:p>
          <a:p>
            <a:pPr>
              <a:buFontTx/>
              <a:buChar char="•"/>
              <a:defRPr/>
            </a:pPr>
            <a:r>
              <a:rPr lang="en-US" dirty="0" smtClean="0">
                <a:latin typeface="Times" charset="0"/>
                <a:ea typeface="ＭＳ Ｐゴシック" charset="0"/>
              </a:rPr>
              <a:t>Preparing </a:t>
            </a:r>
            <a:r>
              <a:rPr lang="en-US" dirty="0">
                <a:latin typeface="Times" charset="0"/>
                <a:ea typeface="ＭＳ Ｐゴシック" charset="0"/>
              </a:rPr>
              <a:t>high school students for careers </a:t>
            </a:r>
            <a:r>
              <a:rPr lang="en-US" dirty="0" smtClean="0">
                <a:latin typeface="Times" charset="0"/>
                <a:ea typeface="ＭＳ Ｐゴシック" charset="0"/>
              </a:rPr>
              <a:t>and a </a:t>
            </a:r>
            <a:r>
              <a:rPr lang="en-US" dirty="0">
                <a:latin typeface="Times" charset="0"/>
                <a:ea typeface="ＭＳ Ｐゴシック" charset="0"/>
              </a:rPr>
              <a:t>full range of postsecondary options</a:t>
            </a:r>
          </a:p>
          <a:p>
            <a:pPr>
              <a:buFontTx/>
              <a:buChar char="•"/>
              <a:defRPr/>
            </a:pPr>
            <a:r>
              <a:rPr lang="en-US" dirty="0" smtClean="0">
                <a:latin typeface="Times" charset="0"/>
                <a:ea typeface="ＭＳ Ｐゴシック" charset="0"/>
              </a:rPr>
              <a:t>Improving </a:t>
            </a:r>
            <a:r>
              <a:rPr lang="en-US" dirty="0">
                <a:latin typeface="Times" charset="0"/>
                <a:ea typeface="ＭＳ Ｐゴシック" charset="0"/>
              </a:rPr>
              <a:t>postsecondary readiness by engaging and motivating all students to maximize their educational and career potential</a:t>
            </a:r>
          </a:p>
          <a:p>
            <a:pPr>
              <a:buFontTx/>
              <a:buChar char="•"/>
              <a:defRPr/>
            </a:pPr>
            <a:r>
              <a:rPr lang="en-US" dirty="0">
                <a:latin typeface="Times" charset="0"/>
                <a:ea typeface="ＭＳ Ｐゴシック" charset="0"/>
              </a:rPr>
              <a:t>Collaboration between secondary and postsecondary institutions as well as articulations between middle grades and high </a:t>
            </a:r>
            <a:r>
              <a:rPr lang="en-US" dirty="0" smtClean="0">
                <a:latin typeface="Times" charset="0"/>
                <a:ea typeface="ＭＳ Ｐゴシック" charset="0"/>
              </a:rPr>
              <a:t>schools</a:t>
            </a:r>
            <a:endParaRPr lang="en-US" dirty="0">
              <a:latin typeface="Times" charset="0"/>
              <a:ea typeface="ＭＳ Ｐゴシック" charset="0"/>
            </a:endParaRPr>
          </a:p>
          <a:p>
            <a:pPr>
              <a:defRPr/>
            </a:pPr>
            <a:r>
              <a:rPr lang="en-US" dirty="0" smtClean="0">
                <a:latin typeface="Times" charset="0"/>
                <a:ea typeface="ＭＳ Ｐゴシック" charset="0"/>
              </a:rPr>
              <a:t>A common term in the integrated academics arena is Linked </a:t>
            </a:r>
            <a:r>
              <a:rPr lang="en-US" dirty="0">
                <a:latin typeface="Times" charset="0"/>
                <a:ea typeface="ＭＳ Ｐゴシック" charset="0"/>
              </a:rPr>
              <a:t>Learning</a:t>
            </a:r>
          </a:p>
          <a:p>
            <a:pPr>
              <a:defRPr/>
            </a:pPr>
            <a:r>
              <a:rPr lang="en-US" dirty="0" smtClean="0">
                <a:latin typeface="Times" charset="0"/>
                <a:ea typeface="ＭＳ Ｐゴシック" charset="0"/>
              </a:rPr>
              <a:t>Linked Learning has Four </a:t>
            </a:r>
            <a:r>
              <a:rPr lang="en-US" dirty="0">
                <a:latin typeface="Times" charset="0"/>
                <a:ea typeface="ＭＳ Ｐゴシック" charset="0"/>
              </a:rPr>
              <a:t>Key </a:t>
            </a:r>
            <a:r>
              <a:rPr lang="en-US" dirty="0" smtClean="0">
                <a:latin typeface="Times" charset="0"/>
                <a:ea typeface="ＭＳ Ｐゴシック" charset="0"/>
              </a:rPr>
              <a:t>Components:</a:t>
            </a:r>
            <a:endParaRPr lang="en-US" dirty="0">
              <a:latin typeface="Times" charset="0"/>
              <a:ea typeface="ＭＳ Ｐゴシック" charset="0"/>
            </a:endParaRPr>
          </a:p>
          <a:p>
            <a:pPr marL="914400" lvl="1" indent="-457200">
              <a:buFontTx/>
              <a:buAutoNum type="arabicPeriod"/>
              <a:defRPr/>
            </a:pPr>
            <a:r>
              <a:rPr lang="en-US" dirty="0">
                <a:latin typeface="Times" charset="0"/>
                <a:ea typeface="ＭＳ Ｐゴシック" charset="0"/>
              </a:rPr>
              <a:t>An integrated core academic curriculum</a:t>
            </a:r>
          </a:p>
          <a:p>
            <a:pPr marL="914400" lvl="1" indent="-457200">
              <a:buFontTx/>
              <a:buAutoNum type="arabicPeriod"/>
              <a:defRPr/>
            </a:pPr>
            <a:r>
              <a:rPr lang="en-US" dirty="0">
                <a:latin typeface="Times" charset="0"/>
                <a:ea typeface="ＭＳ Ｐゴシック" charset="0"/>
              </a:rPr>
              <a:t>An integrated career technical core curriculum</a:t>
            </a:r>
          </a:p>
          <a:p>
            <a:pPr marL="914400" lvl="1" indent="-457200">
              <a:buFontTx/>
              <a:buAutoNum type="arabicPeriod"/>
              <a:defRPr/>
            </a:pPr>
            <a:r>
              <a:rPr lang="en-US" dirty="0">
                <a:latin typeface="Times" charset="0"/>
                <a:ea typeface="ＭＳ Ｐゴシック" charset="0"/>
              </a:rPr>
              <a:t>A series of work-based learning opportunities for students</a:t>
            </a:r>
          </a:p>
          <a:p>
            <a:pPr marL="914400" lvl="1" indent="-457200">
              <a:buFontTx/>
              <a:buAutoNum type="arabicPeriod"/>
              <a:defRPr/>
            </a:pPr>
            <a:r>
              <a:rPr lang="en-US" dirty="0">
                <a:latin typeface="Times" charset="0"/>
                <a:ea typeface="ＭＳ Ｐゴシック" charset="0"/>
              </a:rPr>
              <a:t>Student support </a:t>
            </a:r>
            <a:r>
              <a:rPr lang="en-US" dirty="0" smtClean="0">
                <a:latin typeface="Times" charset="0"/>
                <a:ea typeface="ＭＳ Ｐゴシック" charset="0"/>
              </a:rPr>
              <a:t>services</a:t>
            </a:r>
          </a:p>
          <a:p>
            <a:pPr>
              <a:defRPr/>
            </a:pPr>
            <a:r>
              <a:rPr lang="en-US" dirty="0" smtClean="0">
                <a:latin typeface="Times" charset="0"/>
                <a:ea typeface="ＭＳ Ｐゴシック" charset="0"/>
              </a:rPr>
              <a:t>Another term associated most often with integrated academics is the idea of Project- </a:t>
            </a:r>
            <a:r>
              <a:rPr lang="en-US" dirty="0">
                <a:latin typeface="Times" charset="0"/>
                <a:ea typeface="ＭＳ Ｐゴシック" charset="0"/>
              </a:rPr>
              <a:t>and Problem-Based </a:t>
            </a:r>
            <a:r>
              <a:rPr lang="en-US" dirty="0" smtClean="0">
                <a:latin typeface="Times" charset="0"/>
                <a:ea typeface="ＭＳ Ｐゴシック" charset="0"/>
              </a:rPr>
              <a:t>Learning where teachers utilize interdisciplinary </a:t>
            </a:r>
            <a:r>
              <a:rPr lang="en-US" dirty="0">
                <a:latin typeface="Times" charset="0"/>
                <a:ea typeface="ＭＳ Ｐゴシック" charset="0"/>
              </a:rPr>
              <a:t>projects and work-based learning to enhance integration.</a:t>
            </a:r>
          </a:p>
          <a:p>
            <a:pPr>
              <a:buFontTx/>
              <a:buChar char="•"/>
              <a:defRPr/>
            </a:pPr>
            <a:r>
              <a:rPr lang="en-US" dirty="0">
                <a:latin typeface="Times" charset="0"/>
                <a:ea typeface="ＭＳ Ｐゴシック" charset="0"/>
              </a:rPr>
              <a:t>Example: Students in a building and engineering pathway might learn about geometry and algebra while actually designing and building a structure using industry-standard architectural methods and practices.</a:t>
            </a:r>
          </a:p>
          <a:p>
            <a:pPr>
              <a:buFontTx/>
              <a:buChar char="•"/>
              <a:defRPr/>
            </a:pPr>
            <a:r>
              <a:rPr lang="en-US" dirty="0">
                <a:latin typeface="Times" charset="0"/>
                <a:ea typeface="ＭＳ Ｐゴシック" charset="0"/>
              </a:rPr>
              <a:t>Example: Students in an arts, media, and entertainment pathway might learn and use persuasive writing skills while developing an industry business model or use creative writing skills while drafting a script.</a:t>
            </a:r>
          </a:p>
          <a:p>
            <a:pPr>
              <a:defRPr/>
            </a:pPr>
            <a:endParaRPr lang="en-US" dirty="0">
              <a:latin typeface="Times" charset="0"/>
              <a:ea typeface="ＭＳ Ｐゴシック" charset="0"/>
            </a:endParaRPr>
          </a:p>
        </p:txBody>
      </p:sp>
      <p:sp>
        <p:nvSpPr>
          <p:cNvPr id="440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BA1B869E-B314-4B54-8C41-6C1C418E0F32}" type="slidenum">
              <a:rPr lang="en-US" sz="1200" smtClean="0">
                <a:latin typeface="Arial" pitchFamily="34" charset="0"/>
              </a:rPr>
              <a:pPr>
                <a:defRPr/>
              </a:pPr>
              <a:t>13</a:t>
            </a:fld>
            <a:endParaRPr lang="en-US" sz="120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dirty="0" smtClean="0">
                <a:latin typeface="Times" pitchFamily="-84" charset="0"/>
              </a:rPr>
              <a:t>An example of a Linked Learning approach combining academics with a career focus is the integration of academic and career technical coursework that is:</a:t>
            </a:r>
          </a:p>
          <a:p>
            <a:pPr>
              <a:spcBef>
                <a:spcPct val="0"/>
              </a:spcBef>
              <a:defRPr/>
            </a:pPr>
            <a:r>
              <a:rPr lang="en-US" dirty="0" smtClean="0">
                <a:latin typeface="Times" pitchFamily="-84" charset="0"/>
              </a:rPr>
              <a:t>rigorous </a:t>
            </a:r>
          </a:p>
          <a:p>
            <a:pPr>
              <a:spcBef>
                <a:spcPct val="0"/>
              </a:spcBef>
              <a:defRPr/>
            </a:pPr>
            <a:r>
              <a:rPr lang="en-US" dirty="0" smtClean="0">
                <a:latin typeface="Times" pitchFamily="-84" charset="0"/>
              </a:rPr>
              <a:t>project-based</a:t>
            </a:r>
          </a:p>
          <a:p>
            <a:pPr>
              <a:spcBef>
                <a:spcPct val="0"/>
              </a:spcBef>
              <a:defRPr/>
            </a:pPr>
            <a:r>
              <a:rPr lang="en-US" dirty="0" smtClean="0">
                <a:latin typeface="Times" pitchFamily="-84" charset="0"/>
              </a:rPr>
              <a:t>Relevant</a:t>
            </a:r>
          </a:p>
          <a:p>
            <a:pPr>
              <a:spcBef>
                <a:spcPct val="0"/>
              </a:spcBef>
              <a:defRPr/>
            </a:pPr>
            <a:r>
              <a:rPr lang="en-US" dirty="0" smtClean="0">
                <a:latin typeface="Times" pitchFamily="-84" charset="0"/>
              </a:rPr>
              <a:t>Engaging</a:t>
            </a:r>
          </a:p>
          <a:p>
            <a:pPr>
              <a:spcBef>
                <a:spcPct val="0"/>
              </a:spcBef>
              <a:defRPr/>
            </a:pPr>
            <a:r>
              <a:rPr lang="en-US" dirty="0" smtClean="0">
                <a:latin typeface="Times" pitchFamily="-84" charset="0"/>
              </a:rPr>
              <a:t>It ultimately connects students, faculty, and business leaders in new productive relationships</a:t>
            </a:r>
          </a:p>
          <a:p>
            <a:pPr>
              <a:spcBef>
                <a:spcPct val="0"/>
              </a:spcBef>
              <a:defRPr/>
            </a:pPr>
            <a:endParaRPr lang="en-US" dirty="0" smtClean="0">
              <a:latin typeface="Times" pitchFamily="-84" charset="0"/>
            </a:endParaRPr>
          </a:p>
          <a:p>
            <a:pPr>
              <a:spcBef>
                <a:spcPct val="0"/>
              </a:spcBef>
              <a:defRPr/>
            </a:pPr>
            <a:endParaRPr lang="en-US" dirty="0" smtClean="0">
              <a:latin typeface="Times" pitchFamily="-84" charset="0"/>
            </a:endParaRPr>
          </a:p>
          <a:p>
            <a:pPr>
              <a:spcBef>
                <a:spcPct val="0"/>
              </a:spcBef>
              <a:defRPr/>
            </a:pPr>
            <a:r>
              <a:rPr lang="en-US" b="1" dirty="0" smtClean="0">
                <a:latin typeface="Times" pitchFamily="-84" charset="0"/>
              </a:rPr>
              <a:t> </a:t>
            </a:r>
            <a:endParaRPr lang="en-US" dirty="0" smtClean="0">
              <a:latin typeface="Times" pitchFamily="-84" charset="0"/>
            </a:endParaRPr>
          </a:p>
        </p:txBody>
      </p:sp>
      <p:sp>
        <p:nvSpPr>
          <p:cNvPr id="450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45CB9F44-DA68-49A3-B045-BFA74B22F922}" type="slidenum">
              <a:rPr lang="en-US" sz="1200" smtClean="0">
                <a:latin typeface="Arial" pitchFamily="34" charset="0"/>
              </a:rPr>
              <a:pPr>
                <a:defRPr/>
              </a:pPr>
              <a:t>14</a:t>
            </a:fld>
            <a:endParaRPr lang="en-US" sz="120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315913" y="4416425"/>
            <a:ext cx="6172200" cy="418306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smtClean="0">
                <a:latin typeface="Times" pitchFamily="-84" charset="0"/>
              </a:rPr>
              <a:t>The Center for Advanced Research and Technology (CART) in Fresno and Clovis:</a:t>
            </a:r>
          </a:p>
          <a:p>
            <a:pPr>
              <a:spcBef>
                <a:spcPct val="0"/>
              </a:spcBef>
              <a:defRPr/>
            </a:pPr>
            <a:r>
              <a:rPr lang="en-US" smtClean="0">
                <a:latin typeface="Times" pitchFamily="-84" charset="0"/>
              </a:rPr>
              <a:t>Eleventh and twelfth grade students attend half-day classes taught by teams of instructors from both education and business, integrating subjects into project-based labs. </a:t>
            </a:r>
          </a:p>
          <a:p>
            <a:pPr>
              <a:spcBef>
                <a:spcPct val="0"/>
              </a:spcBef>
              <a:defRPr/>
            </a:pPr>
            <a:r>
              <a:rPr lang="en-US" smtClean="0">
                <a:latin typeface="Times" pitchFamily="-84" charset="0"/>
              </a:rPr>
              <a:t>Linked Learning approach combining rigorous academics with technical, design, process, entrepreneurial, and critical thinking skills around career clusters. </a:t>
            </a:r>
          </a:p>
          <a:p>
            <a:pPr>
              <a:spcBef>
                <a:spcPct val="0"/>
              </a:spcBef>
              <a:defRPr/>
            </a:pPr>
            <a:r>
              <a:rPr lang="en-US" smtClean="0">
                <a:latin typeface="Times" pitchFamily="-84" charset="0"/>
              </a:rPr>
              <a:t>Career clusters include professional sciences, engineering, advanced communications and global dynamics. </a:t>
            </a:r>
          </a:p>
          <a:p>
            <a:pPr>
              <a:spcBef>
                <a:spcPct val="0"/>
              </a:spcBef>
              <a:defRPr/>
            </a:pPr>
            <a:r>
              <a:rPr lang="en-US" smtClean="0">
                <a:latin typeface="Times" pitchFamily="-84" charset="0"/>
              </a:rPr>
              <a:t>Within each cluster are several career-specific laboratories where students complete industry-based projects and receive academic credit for advanced English, science, social science and technology. </a:t>
            </a:r>
          </a:p>
          <a:p>
            <a:pPr>
              <a:spcBef>
                <a:spcPct val="0"/>
              </a:spcBef>
              <a:defRPr/>
            </a:pPr>
            <a:r>
              <a:rPr lang="en-US" smtClean="0">
                <a:latin typeface="Times" pitchFamily="-84" charset="0"/>
              </a:rPr>
              <a:t>Students work with teachers, parents, and businesses to design a program of study to pursue the postsecondary path of their choice from entry-level positions to industry certifications and university admission.</a:t>
            </a:r>
          </a:p>
          <a:p>
            <a:pPr>
              <a:spcBef>
                <a:spcPct val="0"/>
              </a:spcBef>
              <a:defRPr/>
            </a:pPr>
            <a:r>
              <a:rPr lang="en-US" smtClean="0">
                <a:latin typeface="Times" pitchFamily="-84" charset="0"/>
              </a:rPr>
              <a:t> </a:t>
            </a:r>
          </a:p>
        </p:txBody>
      </p:sp>
      <p:sp>
        <p:nvSpPr>
          <p:cNvPr id="460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152DAA3C-82F5-4923-B5ED-BD5898216BD5}" type="slidenum">
              <a:rPr lang="en-US" sz="1200" smtClean="0">
                <a:latin typeface="Arial" pitchFamily="34" charset="0"/>
              </a:rPr>
              <a:pPr>
                <a:defRPr/>
              </a:pPr>
              <a:t>15</a:t>
            </a:fld>
            <a:endParaRPr lang="en-US" sz="120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dirty="0" smtClean="0">
                <a:latin typeface="Times" charset="0"/>
                <a:ea typeface="ＭＳ Ｐゴシック" charset="0"/>
              </a:rPr>
              <a:t>Another form of integrated academics are the California Partnership Academies. </a:t>
            </a:r>
          </a:p>
          <a:p>
            <a:pPr>
              <a:spcBef>
                <a:spcPct val="0"/>
              </a:spcBef>
              <a:defRPr/>
            </a:pPr>
            <a:endParaRPr lang="en-US" dirty="0">
              <a:latin typeface="Times" charset="0"/>
              <a:ea typeface="ＭＳ Ｐゴシック" charset="0"/>
            </a:endParaRPr>
          </a:p>
          <a:p>
            <a:pPr>
              <a:spcBef>
                <a:spcPct val="0"/>
              </a:spcBef>
              <a:defRPr/>
            </a:pPr>
            <a:r>
              <a:rPr lang="en-US" dirty="0" smtClean="0">
                <a:latin typeface="Times" charset="0"/>
                <a:ea typeface="ＭＳ Ｐゴシック" charset="0"/>
              </a:rPr>
              <a:t>Demographic data from the CPAs indicates that 50 </a:t>
            </a:r>
            <a:r>
              <a:rPr lang="en-US" dirty="0">
                <a:latin typeface="Times" charset="0"/>
                <a:ea typeface="ＭＳ Ｐゴシック" charset="0"/>
              </a:rPr>
              <a:t>percent of CPA students enter the program as "at-risk students"</a:t>
            </a:r>
          </a:p>
          <a:p>
            <a:pPr>
              <a:spcBef>
                <a:spcPct val="0"/>
              </a:spcBef>
              <a:defRPr/>
            </a:pPr>
            <a:endParaRPr lang="en-US" i="1" dirty="0">
              <a:latin typeface="Times" charset="0"/>
              <a:ea typeface="ＭＳ Ｐゴシック" charset="0"/>
            </a:endParaRPr>
          </a:p>
          <a:p>
            <a:pPr>
              <a:spcBef>
                <a:spcPct val="0"/>
              </a:spcBef>
              <a:defRPr/>
            </a:pPr>
            <a:r>
              <a:rPr lang="en-US" i="1" dirty="0">
                <a:latin typeface="Times" charset="0"/>
                <a:ea typeface="ＭＳ Ｐゴシック" charset="0"/>
              </a:rPr>
              <a:t>A Profile of the California Partnership Academies 2009-2010:</a:t>
            </a:r>
            <a:endParaRPr lang="en-US" dirty="0">
              <a:latin typeface="Times" charset="0"/>
              <a:ea typeface="ＭＳ Ｐゴシック" charset="0"/>
            </a:endParaRPr>
          </a:p>
          <a:p>
            <a:pPr>
              <a:spcBef>
                <a:spcPct val="0"/>
              </a:spcBef>
              <a:buFont typeface="Wingdings" charset="0"/>
              <a:buChar char="Ø"/>
              <a:defRPr/>
            </a:pPr>
            <a:r>
              <a:rPr lang="en-US" dirty="0">
                <a:latin typeface="Times" charset="0"/>
                <a:ea typeface="ＭＳ Ｐゴシック" charset="0"/>
              </a:rPr>
              <a:t>CPA graduation rate: 95%</a:t>
            </a:r>
          </a:p>
          <a:p>
            <a:pPr>
              <a:spcBef>
                <a:spcPct val="0"/>
              </a:spcBef>
              <a:buFont typeface="Wingdings" charset="0"/>
              <a:buChar char="Ø"/>
              <a:defRPr/>
            </a:pPr>
            <a:r>
              <a:rPr lang="en-US" dirty="0">
                <a:latin typeface="Times" charset="0"/>
                <a:ea typeface="ＭＳ Ｐゴシック" charset="0"/>
              </a:rPr>
              <a:t>Statewide graduation rate: 85%</a:t>
            </a:r>
          </a:p>
          <a:p>
            <a:pPr>
              <a:spcBef>
                <a:spcPct val="0"/>
              </a:spcBef>
              <a:buFont typeface="Wingdings" charset="0"/>
              <a:buChar char="Ø"/>
              <a:defRPr/>
            </a:pPr>
            <a:r>
              <a:rPr lang="en-US" dirty="0">
                <a:latin typeface="Times" charset="0"/>
                <a:ea typeface="ＭＳ Ｐゴシック" charset="0"/>
              </a:rPr>
              <a:t>57% of CPA graduates fulfilled A-G course requirements </a:t>
            </a:r>
          </a:p>
          <a:p>
            <a:pPr>
              <a:spcBef>
                <a:spcPct val="0"/>
              </a:spcBef>
              <a:buFont typeface="Wingdings" charset="0"/>
              <a:buChar char="Ø"/>
              <a:defRPr/>
            </a:pPr>
            <a:r>
              <a:rPr lang="en-US" dirty="0">
                <a:latin typeface="Times" charset="0"/>
                <a:ea typeface="ＭＳ Ｐゴシック" charset="0"/>
              </a:rPr>
              <a:t>36% of graduates statewide</a:t>
            </a:r>
          </a:p>
          <a:p>
            <a:pPr>
              <a:spcBef>
                <a:spcPct val="0"/>
              </a:spcBef>
              <a:buFont typeface="Wingdings" charset="0"/>
              <a:buChar char="Ø"/>
              <a:defRPr/>
            </a:pPr>
            <a:r>
              <a:rPr lang="en-US" dirty="0">
                <a:latin typeface="Times" charset="0"/>
                <a:ea typeface="ＭＳ Ｐゴシック" charset="0"/>
              </a:rPr>
              <a:t>A 2006 report on CPAs showed similar results, so longitudinal evidence</a:t>
            </a:r>
          </a:p>
          <a:p>
            <a:pPr>
              <a:spcBef>
                <a:spcPct val="0"/>
              </a:spcBef>
              <a:buFont typeface="Wingdings" charset="0"/>
              <a:buChar char="Ø"/>
              <a:defRPr/>
            </a:pPr>
            <a:r>
              <a:rPr lang="en-US" dirty="0">
                <a:latin typeface="Times" charset="0"/>
                <a:ea typeface="ＭＳ Ｐゴシック" charset="0"/>
              </a:rPr>
              <a:t>88% of CPA students plan to attend a two- or four- year college upon graduation</a:t>
            </a:r>
          </a:p>
          <a:p>
            <a:pPr>
              <a:spcBef>
                <a:spcPct val="0"/>
              </a:spcBef>
              <a:buFont typeface="Wingdings" charset="0"/>
              <a:buChar char="Ø"/>
              <a:defRPr/>
            </a:pPr>
            <a:r>
              <a:rPr lang="en-US" dirty="0">
                <a:latin typeface="Times" charset="0"/>
                <a:ea typeface="ＭＳ Ｐゴシック" charset="0"/>
              </a:rPr>
              <a:t>African-American graduation rate: 92 % for CPAs, 76% statewide </a:t>
            </a:r>
          </a:p>
          <a:p>
            <a:pPr>
              <a:spcBef>
                <a:spcPct val="0"/>
              </a:spcBef>
              <a:buFont typeface="Wingdings" charset="0"/>
              <a:buChar char="Ø"/>
              <a:defRPr/>
            </a:pPr>
            <a:r>
              <a:rPr lang="en-US" dirty="0">
                <a:latin typeface="Times" charset="0"/>
                <a:ea typeface="ＭＳ Ｐゴシック" charset="0"/>
              </a:rPr>
              <a:t>Hispanic graduation rate: 94% for CPAs  80% statewide</a:t>
            </a:r>
          </a:p>
        </p:txBody>
      </p:sp>
      <p:sp>
        <p:nvSpPr>
          <p:cNvPr id="47108" name="Slide Number Placeholder 3"/>
          <p:cNvSpPr txBox="1">
            <a:spLocks noGrp="1"/>
          </p:cNvSpPr>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6" tIns="46223" rIns="92446" bIns="46223" anchor="b"/>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a:defRPr/>
            </a:pPr>
            <a:fld id="{631E309F-456B-448F-9547-E8B3A4BF4E7A}" type="slidenum">
              <a:rPr lang="en-US" sz="1200" smtClean="0">
                <a:latin typeface="Arial" pitchFamily="34" charset="0"/>
              </a:rPr>
              <a:pPr algn="r">
                <a:defRPr/>
              </a:pPr>
              <a:t>16</a:t>
            </a:fld>
            <a:endParaRPr lang="en-US" sz="120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smtClean="0">
                <a:latin typeface="Times" pitchFamily="-84" charset="0"/>
              </a:rPr>
              <a:t>CART</a:t>
            </a:r>
            <a:r>
              <a:rPr lang="ja-JP" altLang="en-US" smtClean="0">
                <a:latin typeface="Times" pitchFamily="-84" charset="0"/>
              </a:rPr>
              <a:t>’</a:t>
            </a:r>
            <a:r>
              <a:rPr lang="en-US" altLang="ja-JP" smtClean="0">
                <a:latin typeface="Times" pitchFamily="-84" charset="0"/>
              </a:rPr>
              <a:t>s data show that from 2002-2008:</a:t>
            </a:r>
          </a:p>
          <a:p>
            <a:pPr>
              <a:spcBef>
                <a:spcPct val="0"/>
              </a:spcBef>
              <a:buFont typeface="Wingdings" pitchFamily="2" charset="2"/>
              <a:buChar char="Ø"/>
              <a:defRPr/>
            </a:pPr>
            <a:r>
              <a:rPr lang="en-US" smtClean="0">
                <a:latin typeface="Times" pitchFamily="-84" charset="0"/>
              </a:rPr>
              <a:t>71% of CART students attended a community college</a:t>
            </a:r>
          </a:p>
          <a:p>
            <a:pPr>
              <a:spcBef>
                <a:spcPct val="0"/>
              </a:spcBef>
              <a:buFont typeface="Wingdings" pitchFamily="2" charset="2"/>
              <a:buChar char="Ø"/>
              <a:defRPr/>
            </a:pPr>
            <a:r>
              <a:rPr lang="en-US" smtClean="0">
                <a:latin typeface="Times" pitchFamily="-84" charset="0"/>
              </a:rPr>
              <a:t>60% of a demographically similar group of non-CART students attended community college </a:t>
            </a:r>
          </a:p>
          <a:p>
            <a:pPr>
              <a:spcBef>
                <a:spcPct val="0"/>
              </a:spcBef>
              <a:buFont typeface="Wingdings" pitchFamily="2" charset="2"/>
              <a:buChar char="Ø"/>
              <a:defRPr/>
            </a:pPr>
            <a:r>
              <a:rPr lang="en-US" smtClean="0">
                <a:latin typeface="Times" pitchFamily="-84" charset="0"/>
              </a:rPr>
              <a:t>The same percentage difference holds true one year after high school. </a:t>
            </a:r>
          </a:p>
          <a:p>
            <a:pPr>
              <a:spcBef>
                <a:spcPct val="0"/>
              </a:spcBef>
              <a:buFont typeface="Wingdings" pitchFamily="2" charset="2"/>
              <a:buChar char="Ø"/>
              <a:defRPr/>
            </a:pPr>
            <a:r>
              <a:rPr lang="en-US" smtClean="0">
                <a:latin typeface="Times" pitchFamily="-84" charset="0"/>
              </a:rPr>
              <a:t>University enrollment was also two percentage points higher for CART students as compared to similarly matched non-CART students.</a:t>
            </a:r>
          </a:p>
          <a:p>
            <a:pPr>
              <a:defRPr/>
            </a:pPr>
            <a:endParaRPr lang="en-US" smtClean="0">
              <a:latin typeface="Times" pitchFamily="-84" charset="0"/>
            </a:endParaRPr>
          </a:p>
        </p:txBody>
      </p:sp>
      <p:sp>
        <p:nvSpPr>
          <p:cNvPr id="481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10A57464-8CAA-427F-8D0C-7B19847C4908}" type="slidenum">
              <a:rPr lang="en-US" sz="1200" smtClean="0">
                <a:latin typeface="Arial" pitchFamily="34" charset="0"/>
              </a:rPr>
              <a:pPr>
                <a:defRPr/>
              </a:pPr>
              <a:t>17</a:t>
            </a:fld>
            <a:endParaRPr lang="en-US" sz="120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charset="0"/>
                <a:ea typeface="ＭＳ Ｐゴシック" charset="0"/>
              </a:rPr>
              <a:t>Applied learning often takes the form of project- or problem-based learning. </a:t>
            </a:r>
          </a:p>
          <a:p>
            <a:pPr>
              <a:defRPr/>
            </a:pPr>
            <a:endParaRPr lang="en-US" dirty="0">
              <a:latin typeface="Times" charset="0"/>
              <a:ea typeface="ＭＳ Ｐゴシック" charset="0"/>
            </a:endParaRPr>
          </a:p>
          <a:p>
            <a:pPr>
              <a:defRPr/>
            </a:pPr>
            <a:r>
              <a:rPr lang="en-US" dirty="0">
                <a:latin typeface="Times" charset="0"/>
                <a:ea typeface="ＭＳ Ｐゴシック" charset="0"/>
              </a:rPr>
              <a:t>Applied learning promotes problem-solving skills and other forms of higher-order thinking.</a:t>
            </a:r>
          </a:p>
          <a:p>
            <a:pPr>
              <a:defRPr/>
            </a:pPr>
            <a:r>
              <a:rPr lang="en-US" dirty="0">
                <a:latin typeface="Times" charset="0"/>
                <a:ea typeface="ＭＳ Ｐゴシック" charset="0"/>
              </a:rPr>
              <a:t>Applied learning links school-based instruction with activity that has consequences beyond the class or value beyond success in school. </a:t>
            </a:r>
            <a:endParaRPr lang="en-US" dirty="0" smtClean="0">
              <a:latin typeface="Times" charset="0"/>
              <a:ea typeface="ＭＳ Ｐゴシック" charset="0"/>
            </a:endParaRPr>
          </a:p>
          <a:p>
            <a:pPr>
              <a:defRPr/>
            </a:pPr>
            <a:r>
              <a:rPr lang="en-US" dirty="0" smtClean="0">
                <a:latin typeface="Times" charset="0"/>
                <a:ea typeface="ＭＳ Ｐゴシック" charset="0"/>
              </a:rPr>
              <a:t>Thus the results include increased gradation rates and college or career entrance rates.</a:t>
            </a:r>
            <a:endParaRPr lang="en-US" dirty="0">
              <a:latin typeface="Times" charset="0"/>
              <a:ea typeface="ＭＳ Ｐゴシック" charset="0"/>
            </a:endParaRPr>
          </a:p>
          <a:p>
            <a:pPr>
              <a:defRPr/>
            </a:pPr>
            <a:endParaRPr lang="en-US" dirty="0">
              <a:latin typeface="Times" charset="0"/>
              <a:ea typeface="ＭＳ Ｐゴシック" charset="0"/>
            </a:endParaRPr>
          </a:p>
          <a:p>
            <a:pPr>
              <a:defRPr/>
            </a:pPr>
            <a:endParaRPr lang="en-US" dirty="0">
              <a:latin typeface="Times" charset="0"/>
              <a:ea typeface="ＭＳ Ｐゴシック" charset="0"/>
            </a:endParaRPr>
          </a:p>
          <a:p>
            <a:pPr>
              <a:defRPr/>
            </a:pPr>
            <a:endParaRPr lang="en-US" dirty="0">
              <a:latin typeface="Times" charset="0"/>
              <a:ea typeface="ＭＳ Ｐゴシック" charset="0"/>
            </a:endParaRPr>
          </a:p>
          <a:p>
            <a:pPr>
              <a:defRPr/>
            </a:pPr>
            <a:endParaRPr lang="en-US" dirty="0">
              <a:latin typeface="Times" charset="0"/>
              <a:ea typeface="ＭＳ Ｐゴシック" charset="0"/>
            </a:endParaRPr>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54DDF31B-03E7-4E38-8285-952D00A9D205}" type="slidenum">
              <a:rPr lang="en-US" sz="1200" smtClean="0">
                <a:latin typeface="Arial" pitchFamily="34" charset="0"/>
              </a:rPr>
              <a:pPr>
                <a:defRPr/>
              </a:pPr>
              <a:t>18</a:t>
            </a:fld>
            <a:endParaRPr lang="en-US" sz="120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ABB54AEC-4C81-4EB6-B4E2-5378B775FC13}" type="slidenum">
              <a:rPr lang="en-US" sz="1200">
                <a:solidFill>
                  <a:schemeClr val="tx1"/>
                </a:solidFill>
                <a:latin typeface="Arial" pitchFamily="34" charset="0"/>
              </a:rPr>
              <a:pPr algn="r" eaLnBrk="1" hangingPunct="1"/>
              <a:t>19</a:t>
            </a:fld>
            <a:endParaRPr lang="en-US" sz="1200">
              <a:solidFill>
                <a:schemeClr val="tx1"/>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smtClean="0">
                <a:latin typeface="Times" pitchFamily="-84" charset="0"/>
              </a:rPr>
              <a:t>By combining the concepts needed to pass the state test with dramatic and exciting visuals, the students explained the science in their own words. Here we see how conservation laws can be used to predict the speed and trajectories of objects involved in a collision.</a:t>
            </a:r>
          </a:p>
          <a:p>
            <a:pPr>
              <a:spcBef>
                <a:spcPct val="0"/>
              </a:spcBef>
              <a:defRPr/>
            </a:pPr>
            <a:endParaRPr lang="en-US" smtClean="0">
              <a:latin typeface="Times"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2D0E3598-27C9-495E-B585-032A9A86A759}" type="slidenum">
              <a:rPr lang="en-US" sz="1200" smtClean="0">
                <a:latin typeface="Arial" pitchFamily="34" charset="0"/>
              </a:rPr>
              <a:pPr>
                <a:defRPr/>
              </a:pPr>
              <a:t>2</a:t>
            </a:fld>
            <a:endParaRPr lang="en-US" sz="120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8005F17F-6B38-43E6-8793-E99D9D899622}" type="slidenum">
              <a:rPr lang="en-US" sz="1200">
                <a:solidFill>
                  <a:schemeClr val="tx1"/>
                </a:solidFill>
                <a:latin typeface="Arial" pitchFamily="34" charset="0"/>
              </a:rPr>
              <a:pPr algn="r" eaLnBrk="1" hangingPunct="1"/>
              <a:t>20</a:t>
            </a:fld>
            <a:endParaRPr lang="en-US" sz="1200">
              <a:solidFill>
                <a:schemeClr val="tx1"/>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smtClean="0">
                <a:latin typeface="Times" pitchFamily="-84" charset="0"/>
              </a:rPr>
              <a:t>By combining the concepts needed to pass the state test with dramatic and exciting visuals, the students explained the science in their own words. Here we see how conservation laws can be used to predict the speed and trajectories of objects involved in a collision.</a:t>
            </a:r>
          </a:p>
          <a:p>
            <a:pPr>
              <a:spcBef>
                <a:spcPct val="0"/>
              </a:spcBef>
              <a:defRPr/>
            </a:pPr>
            <a:endParaRPr lang="en-US" smtClean="0">
              <a:latin typeface="Times"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2B500DCB-9D9F-427D-8EE8-936684399CB4}" type="slidenum">
              <a:rPr lang="en-US" sz="1200">
                <a:solidFill>
                  <a:schemeClr val="tx1"/>
                </a:solidFill>
                <a:latin typeface="Arial" pitchFamily="34" charset="0"/>
              </a:rPr>
              <a:pPr algn="r" eaLnBrk="1" hangingPunct="1"/>
              <a:t>21</a:t>
            </a:fld>
            <a:endParaRPr lang="en-US" sz="1200">
              <a:solidFill>
                <a:schemeClr val="tx1"/>
              </a:solidFill>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a:latin typeface="Times" charset="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C9154CB7-3765-4285-9B18-A73E891606B6}" type="slidenum">
              <a:rPr lang="en-US" sz="1200">
                <a:solidFill>
                  <a:schemeClr val="tx1"/>
                </a:solidFill>
                <a:latin typeface="Arial" pitchFamily="34" charset="0"/>
              </a:rPr>
              <a:pPr algn="r" eaLnBrk="1" hangingPunct="1"/>
              <a:t>22</a:t>
            </a:fld>
            <a:endParaRPr lang="en-US" sz="1200">
              <a:solidFill>
                <a:schemeClr val="tx1"/>
              </a:solidFill>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a:latin typeface="Times"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4C703A2B-8F3D-4F57-926F-99E0DBB3B977}" type="slidenum">
              <a:rPr lang="en-US" sz="1200">
                <a:solidFill>
                  <a:schemeClr val="tx1"/>
                </a:solidFill>
                <a:latin typeface="Arial" pitchFamily="34" charset="0"/>
              </a:rPr>
              <a:pPr algn="r" eaLnBrk="1" hangingPunct="1"/>
              <a:t>23</a:t>
            </a:fld>
            <a:endParaRPr lang="en-US" sz="1200">
              <a:solidFill>
                <a:schemeClr val="tx1"/>
              </a:solidFill>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a:latin typeface="Times"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a:defRPr sz="1300">
                <a:solidFill>
                  <a:srgbClr val="000054"/>
                </a:solidFill>
                <a:latin typeface="Calibri" pitchFamily="34" charset="0"/>
                <a:ea typeface="MS PGothic" pitchFamily="34" charset="-128"/>
              </a:defRPr>
            </a:lvl1pPr>
            <a:lvl2pPr marL="742950" indent="-285750" defTabSz="923925">
              <a:defRPr sz="1300">
                <a:solidFill>
                  <a:srgbClr val="000054"/>
                </a:solidFill>
                <a:latin typeface="Calibri" pitchFamily="34" charset="0"/>
                <a:ea typeface="MS PGothic" pitchFamily="34" charset="-128"/>
              </a:defRPr>
            </a:lvl2pPr>
            <a:lvl3pPr marL="1143000" indent="-228600" defTabSz="923925">
              <a:defRPr sz="1300">
                <a:solidFill>
                  <a:srgbClr val="000054"/>
                </a:solidFill>
                <a:latin typeface="Calibri" pitchFamily="34" charset="0"/>
                <a:ea typeface="MS PGothic" pitchFamily="34" charset="-128"/>
              </a:defRPr>
            </a:lvl3pPr>
            <a:lvl4pPr marL="1600200" indent="-228600" defTabSz="923925">
              <a:defRPr sz="1300">
                <a:solidFill>
                  <a:srgbClr val="000054"/>
                </a:solidFill>
                <a:latin typeface="Calibri" pitchFamily="34" charset="0"/>
                <a:ea typeface="MS PGothic" pitchFamily="34" charset="-128"/>
              </a:defRPr>
            </a:lvl4pPr>
            <a:lvl5pPr marL="2057400" indent="-228600" defTabSz="923925">
              <a:defRPr sz="1300">
                <a:solidFill>
                  <a:srgbClr val="000054"/>
                </a:solidFill>
                <a:latin typeface="Calibri" pitchFamily="34" charset="0"/>
                <a:ea typeface="MS PGothic" pitchFamily="34" charset="-128"/>
              </a:defRPr>
            </a:lvl5pPr>
            <a:lvl6pPr marL="25146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defTabSz="923925"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eaLnBrk="1" hangingPunct="1"/>
            <a:fld id="{FE7DBC7C-1CE7-4591-AA2A-FE8DF581421E}" type="slidenum">
              <a:rPr lang="en-US" sz="1200">
                <a:solidFill>
                  <a:schemeClr val="tx1"/>
                </a:solidFill>
                <a:latin typeface="Arial" pitchFamily="34" charset="0"/>
              </a:rPr>
              <a:pPr algn="r" eaLnBrk="1" hangingPunct="1"/>
              <a:t>24</a:t>
            </a:fld>
            <a:endParaRPr lang="en-US" sz="1200">
              <a:solidFill>
                <a:schemeClr val="tx1"/>
              </a:solidFill>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a:latin typeface="Times"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endParaRPr lang="en-US" dirty="0">
              <a:latin typeface="Times" charset="0"/>
              <a:ea typeface="ＭＳ Ｐゴシック" charset="0"/>
            </a:endParaRPr>
          </a:p>
        </p:txBody>
      </p:sp>
      <p:sp>
        <p:nvSpPr>
          <p:cNvPr id="563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99B61F13-11F1-4AF1-90FE-75AA0474EAC7}" type="slidenum">
              <a:rPr lang="en-US" sz="1200" smtClean="0">
                <a:latin typeface="Arial" pitchFamily="34" charset="0"/>
              </a:rPr>
              <a:pPr>
                <a:defRPr/>
              </a:pPr>
              <a:t>25</a:t>
            </a:fld>
            <a:endParaRPr lang="en-US" sz="120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defRPr/>
            </a:pPr>
            <a:r>
              <a:rPr lang="en-US">
                <a:latin typeface="Times" charset="0"/>
                <a:ea typeface="ＭＳ Ｐゴシック" charset="0"/>
              </a:rPr>
              <a:t>50 percent of CPA students enter the program as "at-risk students"</a:t>
            </a:r>
          </a:p>
          <a:p>
            <a:pPr>
              <a:spcBef>
                <a:spcPct val="0"/>
              </a:spcBef>
              <a:defRPr/>
            </a:pPr>
            <a:endParaRPr lang="en-US" i="1">
              <a:latin typeface="Times" charset="0"/>
              <a:ea typeface="ＭＳ Ｐゴシック" charset="0"/>
            </a:endParaRPr>
          </a:p>
          <a:p>
            <a:pPr>
              <a:spcBef>
                <a:spcPct val="0"/>
              </a:spcBef>
              <a:defRPr/>
            </a:pPr>
            <a:r>
              <a:rPr lang="en-US" i="1">
                <a:latin typeface="Times" charset="0"/>
                <a:ea typeface="ＭＳ Ｐゴシック" charset="0"/>
              </a:rPr>
              <a:t>A Profile of the California Partnership Academies 2009-2010:</a:t>
            </a:r>
            <a:endParaRPr lang="en-US">
              <a:latin typeface="Times" charset="0"/>
              <a:ea typeface="ＭＳ Ｐゴシック" charset="0"/>
            </a:endParaRPr>
          </a:p>
          <a:p>
            <a:pPr>
              <a:spcBef>
                <a:spcPct val="0"/>
              </a:spcBef>
              <a:buFont typeface="Wingdings" charset="0"/>
              <a:buChar char="Ø"/>
              <a:defRPr/>
            </a:pPr>
            <a:r>
              <a:rPr lang="en-US">
                <a:latin typeface="Times" charset="0"/>
                <a:ea typeface="ＭＳ Ｐゴシック" charset="0"/>
              </a:rPr>
              <a:t>CPA graduation rate: 95%</a:t>
            </a:r>
          </a:p>
          <a:p>
            <a:pPr>
              <a:spcBef>
                <a:spcPct val="0"/>
              </a:spcBef>
              <a:buFont typeface="Wingdings" charset="0"/>
              <a:buChar char="Ø"/>
              <a:defRPr/>
            </a:pPr>
            <a:r>
              <a:rPr lang="en-US">
                <a:latin typeface="Times" charset="0"/>
                <a:ea typeface="ＭＳ Ｐゴシック" charset="0"/>
              </a:rPr>
              <a:t>Statewide graduation rate: 85%</a:t>
            </a:r>
          </a:p>
          <a:p>
            <a:pPr>
              <a:spcBef>
                <a:spcPct val="0"/>
              </a:spcBef>
              <a:buFont typeface="Wingdings" charset="0"/>
              <a:buChar char="Ø"/>
              <a:defRPr/>
            </a:pPr>
            <a:r>
              <a:rPr lang="en-US">
                <a:latin typeface="Times" charset="0"/>
                <a:ea typeface="ＭＳ Ｐゴシック" charset="0"/>
              </a:rPr>
              <a:t>57% of CPA graduates fulfilled A-G course requirements </a:t>
            </a:r>
          </a:p>
          <a:p>
            <a:pPr>
              <a:spcBef>
                <a:spcPct val="0"/>
              </a:spcBef>
              <a:buFont typeface="Wingdings" charset="0"/>
              <a:buChar char="Ø"/>
              <a:defRPr/>
            </a:pPr>
            <a:r>
              <a:rPr lang="en-US">
                <a:latin typeface="Times" charset="0"/>
                <a:ea typeface="ＭＳ Ｐゴシック" charset="0"/>
              </a:rPr>
              <a:t>36% of graduates statewide</a:t>
            </a:r>
          </a:p>
          <a:p>
            <a:pPr>
              <a:spcBef>
                <a:spcPct val="0"/>
              </a:spcBef>
              <a:buFont typeface="Wingdings" charset="0"/>
              <a:buChar char="Ø"/>
              <a:defRPr/>
            </a:pPr>
            <a:r>
              <a:rPr lang="en-US">
                <a:latin typeface="Times" charset="0"/>
                <a:ea typeface="ＭＳ Ｐゴシック" charset="0"/>
              </a:rPr>
              <a:t>A 2006 report on CPAs showed similar results, so longitudinal evidence</a:t>
            </a:r>
          </a:p>
          <a:p>
            <a:pPr>
              <a:spcBef>
                <a:spcPct val="0"/>
              </a:spcBef>
              <a:buFont typeface="Wingdings" charset="0"/>
              <a:buChar char="Ø"/>
              <a:defRPr/>
            </a:pPr>
            <a:r>
              <a:rPr lang="en-US">
                <a:latin typeface="Times" charset="0"/>
                <a:ea typeface="ＭＳ Ｐゴシック" charset="0"/>
              </a:rPr>
              <a:t>88% of CPA students plan to attend a two- or four- year college upon graduation</a:t>
            </a:r>
          </a:p>
          <a:p>
            <a:pPr>
              <a:spcBef>
                <a:spcPct val="0"/>
              </a:spcBef>
              <a:buFont typeface="Wingdings" charset="0"/>
              <a:buChar char="Ø"/>
              <a:defRPr/>
            </a:pPr>
            <a:r>
              <a:rPr lang="en-US">
                <a:latin typeface="Times" charset="0"/>
                <a:ea typeface="ＭＳ Ｐゴシック" charset="0"/>
              </a:rPr>
              <a:t>African-American graduation rate: 92 % for CPAs, 76% statewide </a:t>
            </a:r>
          </a:p>
          <a:p>
            <a:pPr>
              <a:spcBef>
                <a:spcPct val="0"/>
              </a:spcBef>
              <a:buFont typeface="Wingdings" charset="0"/>
              <a:buChar char="Ø"/>
              <a:defRPr/>
            </a:pPr>
            <a:r>
              <a:rPr lang="en-US">
                <a:latin typeface="Times" charset="0"/>
                <a:ea typeface="ＭＳ Ｐゴシック" charset="0"/>
              </a:rPr>
              <a:t>Hispanic graduation rate: 94% for CPAs  80% statewide</a:t>
            </a:r>
          </a:p>
        </p:txBody>
      </p:sp>
      <p:sp>
        <p:nvSpPr>
          <p:cNvPr id="57348" name="Slide Number Placeholder 3"/>
          <p:cNvSpPr txBox="1">
            <a:spLocks noGrp="1"/>
          </p:cNvSpPr>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6" tIns="46223" rIns="92446" bIns="46223" anchor="b"/>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a:defRPr/>
            </a:pPr>
            <a:fld id="{F3B4287A-A03E-4FC5-BBBC-21960AA77D17}" type="slidenum">
              <a:rPr lang="en-US" sz="1200" smtClean="0">
                <a:latin typeface="Arial" pitchFamily="34" charset="0"/>
              </a:rPr>
              <a:pPr algn="r">
                <a:defRPr/>
              </a:pPr>
              <a:t>26</a:t>
            </a:fld>
            <a:endParaRPr lang="en-US" sz="120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
        <p:nvSpPr>
          <p:cNvPr id="33796" name="Slide Number Placeholder 3"/>
          <p:cNvSpPr txBox="1">
            <a:spLocks noGrp="1"/>
          </p:cNvSpPr>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6" tIns="46223" rIns="92446" bIns="46223" anchor="b"/>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a:defRPr/>
            </a:pPr>
            <a:fld id="{31737874-F58F-4AE3-B11B-FD7E79A3BB46}" type="slidenum">
              <a:rPr lang="en-US" sz="1200" smtClean="0">
                <a:latin typeface="Arial" pitchFamily="34" charset="0"/>
              </a:rPr>
              <a:pPr algn="r">
                <a:defRPr/>
              </a:pPr>
              <a:t>3</a:t>
            </a:fld>
            <a:endParaRPr lang="en-US" sz="12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
        <p:nvSpPr>
          <p:cNvPr id="34820" name="Slide Number Placeholder 3"/>
          <p:cNvSpPr txBox="1">
            <a:spLocks noGrp="1"/>
          </p:cNvSpPr>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6" tIns="46223" rIns="92446" bIns="46223" anchor="b"/>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a:defRPr/>
            </a:pPr>
            <a:fld id="{6D67FF50-304E-481A-8BFE-BF029C108FFB}" type="slidenum">
              <a:rPr lang="en-US" sz="1200" smtClean="0">
                <a:latin typeface="Arial" pitchFamily="34" charset="0"/>
              </a:rPr>
              <a:pPr algn="r">
                <a:defRPr/>
              </a:pPr>
              <a:t>4</a:t>
            </a:fld>
            <a:endParaRPr lang="en-US"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charset="0"/>
              <a:ea typeface="ＭＳ Ｐゴシック" charset="0"/>
            </a:endParaRPr>
          </a:p>
        </p:txBody>
      </p:sp>
      <p:sp>
        <p:nvSpPr>
          <p:cNvPr id="35844" name="Slide Number Placeholder 3"/>
          <p:cNvSpPr txBox="1">
            <a:spLocks noGrp="1"/>
          </p:cNvSpPr>
          <p:nvPr/>
        </p:nvSpPr>
        <p:spPr bwMode="auto">
          <a:xfrm>
            <a:off x="3900488" y="8831263"/>
            <a:ext cx="29813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446" tIns="46223" rIns="92446" bIns="46223" anchor="b"/>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r">
              <a:defRPr/>
            </a:pPr>
            <a:fld id="{742D4F34-FD3D-491F-AF4E-0169BF1D7AD8}" type="slidenum">
              <a:rPr lang="en-US" sz="1200" smtClean="0">
                <a:latin typeface="Arial" pitchFamily="34" charset="0"/>
              </a:rPr>
              <a:pPr algn="r">
                <a:defRPr/>
              </a:pPr>
              <a:t>5</a:t>
            </a:fld>
            <a:endParaRPr lang="en-US" sz="12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mtClean="0">
                <a:latin typeface="Times" pitchFamily="-84" charset="0"/>
              </a:rPr>
              <a:t>When we talk about integrated academics, we are refering to the integration of the common core state standards and the career technical education standards. This is demonstrated in many ways including the career ready practices, linked learning, California partnership academies and most notably in project and problem based learning.</a:t>
            </a:r>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372B4BFA-1BC8-4509-9E31-E0D3E5FA1DC8}" type="slidenum">
              <a:rPr lang="en-US" sz="1200" smtClean="0">
                <a:latin typeface="Arial" pitchFamily="34" charset="0"/>
              </a:rPr>
              <a:pPr>
                <a:defRPr/>
              </a:pPr>
              <a:t>6</a:t>
            </a:fld>
            <a:endParaRPr lang="en-US" sz="12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charset="0"/>
                <a:ea typeface="ＭＳ Ｐゴシック" charset="0"/>
              </a:rPr>
              <a:t>The SBE adopted the CCSS in August 2010. Districts across the state are in various phases </a:t>
            </a:r>
            <a:r>
              <a:rPr lang="en-US" dirty="0" smtClean="0">
                <a:latin typeface="Times" charset="0"/>
                <a:ea typeface="ＭＳ Ｐゴシック" charset="0"/>
              </a:rPr>
              <a:t>of implementation.</a:t>
            </a:r>
            <a:endParaRPr lang="en-US" dirty="0">
              <a:latin typeface="Times" charset="0"/>
              <a:ea typeface="ＭＳ Ｐゴシック" charset="0"/>
            </a:endParaRPr>
          </a:p>
        </p:txBody>
      </p:sp>
      <p:sp>
        <p:nvSpPr>
          <p:cNvPr id="378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85A0B2E8-B3BA-41C1-8415-12D036B2EB84}" type="slidenum">
              <a:rPr lang="en-US" sz="1200" smtClean="0">
                <a:latin typeface="Arial" pitchFamily="34" charset="0"/>
              </a:rPr>
              <a:pPr>
                <a:defRPr/>
              </a:pPr>
              <a:t>7</a:t>
            </a:fld>
            <a:endParaRPr lang="en-US" sz="12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17600" y="781050"/>
            <a:ext cx="4648200" cy="3486150"/>
          </a:xfrm>
          <a:ln/>
        </p:spPr>
      </p:sp>
      <p:sp>
        <p:nvSpPr>
          <p:cNvPr id="389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This is just a review of the CCSS in ELA and Math. New to the ELA standards is the reading and writing in technical subjects. In the math the intention is to have a balance in the understanding of concepts and practice in procedural skills.</a:t>
            </a:r>
            <a:endParaRPr lang="en-US" dirty="0">
              <a:latin typeface="Times" charset="0"/>
              <a:ea typeface="ＭＳ Ｐゴシック" charset="0"/>
            </a:endParaRP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9EF21F64-700C-4475-AFE1-7AB46495C64A}" type="slidenum">
              <a:rPr lang="en-US" sz="1200" smtClean="0">
                <a:latin typeface="Arial" pitchFamily="34" charset="0"/>
              </a:rPr>
              <a:pPr>
                <a:defRPr/>
              </a:pPr>
              <a:t>8</a:t>
            </a:fld>
            <a:endParaRPr lang="en-US" sz="12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charset="0"/>
                <a:ea typeface="ＭＳ Ｐゴシック" charset="0"/>
              </a:rPr>
              <a:t>Included in the CCSS is the goal to have students career and college ready. The draft revision of the CTE model curriculum standards includes a focus for all students on career readiness (similar to the old SCANS skills), includes support for essential employability skills and alignment to rigorous academic standards. The revision of the CTE standards included extensive involvement from business and industry with the goal of developing a highly skilled and educated workforce. With the focus on career and college readiness the goal is also seamless transition to postsecondary education or career entry. And of course we want to help ensure improved student achievement.</a:t>
            </a:r>
            <a:endParaRPr lang="en-US" dirty="0">
              <a:latin typeface="Times" charset="0"/>
              <a:ea typeface="ＭＳ Ｐゴシック" charset="0"/>
            </a:endParaRP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defRPr/>
            </a:pPr>
            <a:fld id="{B451F1AC-A6F6-40EE-B138-5E73537676DD}" type="slidenum">
              <a:rPr lang="en-US" sz="1200" smtClean="0">
                <a:latin typeface="Arial" pitchFamily="34" charset="0"/>
              </a:rPr>
              <a:pPr>
                <a:defRPr/>
              </a:pPr>
              <a:t>9</a:t>
            </a:fld>
            <a:endParaRPr 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chemeClr val="tx1"/>
                </a:solidFill>
                <a:latin typeface="Arial" charset="0"/>
                <a:ea typeface="ＭＳ Ｐゴシック" charset="0"/>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50000"/>
                      </a:srgbClr>
                    </a:outerShdw>
                  </a:effectLst>
                </a14:hiddenEffects>
              </a:ext>
            </a:extLst>
          </p:spPr>
          <p:txBody>
            <a:bodyPr wrap="none" anchor="ctr"/>
            <a:lstStyle/>
            <a:p>
              <a:pPr>
                <a:defRPr/>
              </a:pPr>
              <a:endParaRPr lang="en-US">
                <a:latin typeface="Arial" charset="0"/>
                <a:ea typeface="ＭＳ Ｐゴシック" charset="0"/>
              </a:endParaRPr>
            </a:p>
          </p:txBody>
        </p:sp>
        <p:pic>
          <p:nvPicPr>
            <p:cNvPr id="7" name="Picture 16" descr="Color-ppt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6" y="288"/>
              <a:ext cx="864" cy="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3187806" algn="ctr" rotWithShape="0">
                      <a:srgbClr val="A4A4A4">
                        <a:alpha val="50000"/>
                      </a:srgbClr>
                    </a:outerShdw>
                  </a:effectLst>
                </a14:hiddenEffects>
              </a:ext>
            </a:extLst>
          </p:spPr>
        </p:pic>
      </p:grpSp>
      <p:sp>
        <p:nvSpPr>
          <p:cNvPr id="8" name="Rectangle 17"/>
          <p:cNvSpPr>
            <a:spLocks noChangeArrowheads="1"/>
          </p:cNvSpPr>
          <p:nvPr userDrawn="1"/>
        </p:nvSpPr>
        <p:spPr bwMode="auto">
          <a:xfrm>
            <a:off x="1905000" y="60960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ts val="800"/>
              </a:spcBef>
              <a:defRPr/>
            </a:pPr>
            <a:r>
              <a:rPr lang="en-US" sz="1100" b="1">
                <a:solidFill>
                  <a:srgbClr val="070C51"/>
                </a:solidFill>
                <a:latin typeface="Arial" charset="0"/>
                <a:ea typeface="ＭＳ Ｐゴシック" charset="0"/>
              </a:rPr>
              <a:t>CALIFORNIA DEPARTMENT OF EDUCATION</a:t>
            </a:r>
            <a:br>
              <a:rPr lang="en-US" sz="1100" b="1">
                <a:solidFill>
                  <a:srgbClr val="070C51"/>
                </a:solidFill>
                <a:latin typeface="Arial" charset="0"/>
                <a:ea typeface="ＭＳ Ｐゴシック" charset="0"/>
              </a:rPr>
            </a:br>
            <a:r>
              <a:rPr lang="en-US" sz="1100">
                <a:solidFill>
                  <a:srgbClr val="070C51"/>
                </a:solidFill>
                <a:latin typeface="Arial" charset="0"/>
                <a:ea typeface="ＭＳ Ｐゴシック" charset="0"/>
              </a:rPr>
              <a:t>Tom Torlakson, State Superintendent of Public Instruction</a:t>
            </a:r>
            <a:endParaRPr lang="en-US" sz="1200" b="1">
              <a:solidFill>
                <a:schemeClr val="tx2"/>
              </a:solidFill>
              <a:latin typeface="Arial" charset="0"/>
              <a:ea typeface="ＭＳ Ｐゴシック" charset="0"/>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203352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37B969-A2C5-4B85-BF97-E736EDF4F4C2}" type="slidenum">
              <a:rPr lang="en-US"/>
              <a:pPr>
                <a:defRPr/>
              </a:pPr>
              <a:t>‹#›</a:t>
            </a:fld>
            <a:endParaRPr lang="en-US"/>
          </a:p>
        </p:txBody>
      </p:sp>
    </p:spTree>
    <p:extLst>
      <p:ext uri="{BB962C8B-B14F-4D97-AF65-F5344CB8AC3E}">
        <p14:creationId xmlns:p14="http://schemas.microsoft.com/office/powerpoint/2010/main" val="281105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C9677B-22CB-4BB2-B804-86C61318C795}" type="slidenum">
              <a:rPr lang="en-US"/>
              <a:pPr>
                <a:defRPr/>
              </a:pPr>
              <a:t>‹#›</a:t>
            </a:fld>
            <a:endParaRPr lang="en-US"/>
          </a:p>
        </p:txBody>
      </p:sp>
    </p:spTree>
    <p:extLst>
      <p:ext uri="{BB962C8B-B14F-4D97-AF65-F5344CB8AC3E}">
        <p14:creationId xmlns:p14="http://schemas.microsoft.com/office/powerpoint/2010/main" val="350529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362F16-B821-43EF-B13F-699FEF1F9720}" type="slidenum">
              <a:rPr lang="en-US"/>
              <a:pPr>
                <a:defRPr/>
              </a:pPr>
              <a:t>‹#›</a:t>
            </a:fld>
            <a:endParaRPr lang="en-US"/>
          </a:p>
        </p:txBody>
      </p:sp>
    </p:spTree>
    <p:extLst>
      <p:ext uri="{BB962C8B-B14F-4D97-AF65-F5344CB8AC3E}">
        <p14:creationId xmlns:p14="http://schemas.microsoft.com/office/powerpoint/2010/main" val="165992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2185EA-2E17-4564-9C18-33734DD246DF}" type="slidenum">
              <a:rPr lang="en-US"/>
              <a:pPr>
                <a:defRPr/>
              </a:pPr>
              <a:t>‹#›</a:t>
            </a:fld>
            <a:endParaRPr lang="en-US"/>
          </a:p>
        </p:txBody>
      </p:sp>
    </p:spTree>
    <p:extLst>
      <p:ext uri="{BB962C8B-B14F-4D97-AF65-F5344CB8AC3E}">
        <p14:creationId xmlns:p14="http://schemas.microsoft.com/office/powerpoint/2010/main" val="117120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F0745AA-45E9-4680-B949-D343DE6FA703}" type="slidenum">
              <a:rPr lang="en-US"/>
              <a:pPr>
                <a:defRPr/>
              </a:pPr>
              <a:t>‹#›</a:t>
            </a:fld>
            <a:endParaRPr lang="en-US"/>
          </a:p>
        </p:txBody>
      </p:sp>
    </p:spTree>
    <p:extLst>
      <p:ext uri="{BB962C8B-B14F-4D97-AF65-F5344CB8AC3E}">
        <p14:creationId xmlns:p14="http://schemas.microsoft.com/office/powerpoint/2010/main" val="370441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F056E11-9F25-4449-ACD5-060648869102}" type="slidenum">
              <a:rPr lang="en-US"/>
              <a:pPr>
                <a:defRPr/>
              </a:pPr>
              <a:t>‹#›</a:t>
            </a:fld>
            <a:endParaRPr lang="en-US"/>
          </a:p>
        </p:txBody>
      </p:sp>
    </p:spTree>
    <p:extLst>
      <p:ext uri="{BB962C8B-B14F-4D97-AF65-F5344CB8AC3E}">
        <p14:creationId xmlns:p14="http://schemas.microsoft.com/office/powerpoint/2010/main" val="21180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4D325E8-B359-4379-A5AF-1D290DAAFB88}" type="slidenum">
              <a:rPr lang="en-US"/>
              <a:pPr>
                <a:defRPr/>
              </a:pPr>
              <a:t>‹#›</a:t>
            </a:fld>
            <a:endParaRPr lang="en-US"/>
          </a:p>
        </p:txBody>
      </p:sp>
    </p:spTree>
    <p:extLst>
      <p:ext uri="{BB962C8B-B14F-4D97-AF65-F5344CB8AC3E}">
        <p14:creationId xmlns:p14="http://schemas.microsoft.com/office/powerpoint/2010/main" val="255364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2561F8B-2151-4761-BF50-0654BB769628}" type="slidenum">
              <a:rPr lang="en-US"/>
              <a:pPr>
                <a:defRPr/>
              </a:pPr>
              <a:t>‹#›</a:t>
            </a:fld>
            <a:endParaRPr lang="en-US"/>
          </a:p>
        </p:txBody>
      </p:sp>
    </p:spTree>
    <p:extLst>
      <p:ext uri="{BB962C8B-B14F-4D97-AF65-F5344CB8AC3E}">
        <p14:creationId xmlns:p14="http://schemas.microsoft.com/office/powerpoint/2010/main" val="395670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6D5281-BBCC-4E3F-AC43-8F7733F0CE95}" type="slidenum">
              <a:rPr lang="en-US"/>
              <a:pPr>
                <a:defRPr/>
              </a:pPr>
              <a:t>‹#›</a:t>
            </a:fld>
            <a:endParaRPr lang="en-US"/>
          </a:p>
        </p:txBody>
      </p:sp>
    </p:spTree>
    <p:extLst>
      <p:ext uri="{BB962C8B-B14F-4D97-AF65-F5344CB8AC3E}">
        <p14:creationId xmlns:p14="http://schemas.microsoft.com/office/powerpoint/2010/main" val="279155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97E411-1B91-4A44-A5D8-B6DAC585C06A}" type="slidenum">
              <a:rPr lang="en-US"/>
              <a:pPr>
                <a:defRPr/>
              </a:pPr>
              <a:t>‹#›</a:t>
            </a:fld>
            <a:endParaRPr lang="en-US"/>
          </a:p>
        </p:txBody>
      </p:sp>
    </p:spTree>
    <p:extLst>
      <p:ext uri="{BB962C8B-B14F-4D97-AF65-F5344CB8AC3E}">
        <p14:creationId xmlns:p14="http://schemas.microsoft.com/office/powerpoint/2010/main" val="36163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Arial" charset="0"/>
                <a:ea typeface="ＭＳ Ｐゴシック" charset="0"/>
              </a:endParaRPr>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rgbClr val="000000">
                        <a:alpha val="50000"/>
                      </a:srgbClr>
                    </a:outerShdw>
                  </a:effectLst>
                </a14:hiddenEffects>
              </a:ext>
            </a:extLst>
          </p:spPr>
          <p:txBody>
            <a:bodyPr wrap="none" anchor="ctr"/>
            <a:lstStyle/>
            <a:p>
              <a:pPr>
                <a:defRPr/>
              </a:pPr>
              <a:endParaRPr lang="en-US">
                <a:latin typeface="Arial" charset="0"/>
                <a:ea typeface="ＭＳ Ｐゴシック" charset="0"/>
              </a:endParaRPr>
            </a:p>
          </p:txBody>
        </p:sp>
      </p:grpSp>
      <p:sp>
        <p:nvSpPr>
          <p:cNvPr id="1028" name="Rectangle 2"/>
          <p:cNvSpPr>
            <a:spLocks noGrp="1" noChangeArrowheads="1"/>
          </p:cNvSpPr>
          <p:nvPr>
            <p:ph type="title"/>
          </p:nvPr>
        </p:nvSpPr>
        <p:spPr bwMode="auto">
          <a:xfrm>
            <a:off x="19050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2057400" y="21336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defRPr>
            </a:lvl1pPr>
          </a:lstStyle>
          <a:p>
            <a:pPr>
              <a:defRPr/>
            </a:pPr>
            <a:endParaRPr lang="en-US" alt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defRPr>
            </a:lvl1pPr>
          </a:lstStyle>
          <a:p>
            <a:pPr>
              <a:defRPr/>
            </a:pPr>
            <a:endParaRPr lang="en-US" alt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D96DE8C8-0DA6-4EC7-B29C-4FC52D9056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04975" y="3048000"/>
            <a:ext cx="7162800" cy="2420938"/>
          </a:xfrm>
        </p:spPr>
        <p:txBody>
          <a:bodyPr/>
          <a:lstStyle/>
          <a:p>
            <a:pPr>
              <a:defRPr/>
            </a:pPr>
            <a:r>
              <a:rPr lang="en-US">
                <a:ea typeface="ＭＳ Ｐゴシック" charset="0"/>
              </a:rPr>
              <a:t>Blending the Common Core State Standards and </a:t>
            </a:r>
            <a:br>
              <a:rPr lang="en-US">
                <a:ea typeface="ＭＳ Ｐゴシック" charset="0"/>
              </a:rPr>
            </a:br>
            <a:r>
              <a:rPr lang="en-US">
                <a:ea typeface="ＭＳ Ｐゴシック" charset="0"/>
              </a:rPr>
              <a:t>Career Technical Education to Engage Title I Students</a:t>
            </a:r>
          </a:p>
        </p:txBody>
      </p:sp>
      <p:sp>
        <p:nvSpPr>
          <p:cNvPr id="3075" name="TextBox 1"/>
          <p:cNvSpPr txBox="1">
            <a:spLocks noChangeArrowheads="1"/>
          </p:cNvSpPr>
          <p:nvPr/>
        </p:nvSpPr>
        <p:spPr bwMode="auto">
          <a:xfrm>
            <a:off x="2057400" y="685800"/>
            <a:ext cx="6781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ctr"/>
            <a:r>
              <a:rPr lang="en-US" sz="4800">
                <a:latin typeface="Arial" pitchFamily="34" charset="0"/>
              </a:rPr>
              <a:t>Educating for Careers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228600"/>
            <a:ext cx="6858000" cy="1143000"/>
          </a:xfrm>
        </p:spPr>
        <p:txBody>
          <a:bodyPr/>
          <a:lstStyle/>
          <a:p>
            <a:pPr>
              <a:defRPr/>
            </a:pPr>
            <a:r>
              <a:rPr lang="en-US">
                <a:solidFill>
                  <a:srgbClr val="000054"/>
                </a:solidFill>
                <a:latin typeface="Calibri" charset="0"/>
                <a:ea typeface="ＭＳ Ｐゴシック" charset="0"/>
              </a:rPr>
              <a:t>CTE Standards</a:t>
            </a:r>
          </a:p>
        </p:txBody>
      </p:sp>
      <p:sp>
        <p:nvSpPr>
          <p:cNvPr id="12291" name="Rectangle 3"/>
          <p:cNvSpPr>
            <a:spLocks noGrp="1" noChangeArrowheads="1"/>
          </p:cNvSpPr>
          <p:nvPr>
            <p:ph idx="1"/>
          </p:nvPr>
        </p:nvSpPr>
        <p:spPr>
          <a:xfrm>
            <a:off x="1905000" y="1295400"/>
            <a:ext cx="6858000" cy="5181600"/>
          </a:xfrm>
        </p:spPr>
        <p:txBody>
          <a:bodyPr/>
          <a:lstStyle/>
          <a:p>
            <a:pPr>
              <a:buFontTx/>
              <a:buNone/>
              <a:defRPr/>
            </a:pPr>
            <a:r>
              <a:rPr lang="en-US" sz="2800" b="1">
                <a:latin typeface="Calibri" charset="0"/>
                <a:ea typeface="ＭＳ Ｐゴシック" charset="0"/>
              </a:rPr>
              <a:t>Common Core Considerations for CTE:</a:t>
            </a:r>
          </a:p>
          <a:p>
            <a:pPr>
              <a:buFontTx/>
              <a:buNone/>
              <a:defRPr/>
            </a:pPr>
            <a:endParaRPr lang="en-US" sz="1200" b="1">
              <a:latin typeface="Calibri" charset="0"/>
              <a:ea typeface="ＭＳ Ｐゴシック" charset="0"/>
            </a:endParaRPr>
          </a:p>
          <a:p>
            <a:pPr lvl="1">
              <a:buFont typeface="Arial" charset="0"/>
              <a:buChar char="•"/>
              <a:defRPr/>
            </a:pPr>
            <a:r>
              <a:rPr lang="en-US" sz="2400">
                <a:latin typeface="Calibri" charset="0"/>
                <a:ea typeface="ＭＳ Ｐゴシック" charset="0"/>
              </a:rPr>
              <a:t>More than individual presentations, emphasize teams, groups, pairs</a:t>
            </a:r>
          </a:p>
          <a:p>
            <a:pPr lvl="1">
              <a:buFont typeface="Arial" charset="0"/>
              <a:buChar char="•"/>
              <a:defRPr/>
            </a:pPr>
            <a:r>
              <a:rPr lang="en-US" sz="2400">
                <a:latin typeface="Calibri" charset="0"/>
                <a:ea typeface="ＭＳ Ｐゴシック" charset="0"/>
              </a:rPr>
              <a:t>Utilize technology to demonstrate learning/mastery</a:t>
            </a:r>
          </a:p>
          <a:p>
            <a:pPr lvl="1">
              <a:buFont typeface="Arial" charset="0"/>
              <a:buChar char="•"/>
              <a:defRPr/>
            </a:pPr>
            <a:r>
              <a:rPr lang="en-US" sz="2400">
                <a:latin typeface="Calibri" charset="0"/>
                <a:ea typeface="ＭＳ Ｐゴシック" charset="0"/>
              </a:rPr>
              <a:t>Use application,</a:t>
            </a:r>
            <a:r>
              <a:rPr lang="en-US" sz="1800">
                <a:latin typeface="Calibri" charset="0"/>
                <a:ea typeface="ＭＳ Ｐゴシック" charset="0"/>
              </a:rPr>
              <a:t> </a:t>
            </a:r>
            <a:r>
              <a:rPr lang="en-US" sz="2400">
                <a:latin typeface="Calibri" charset="0"/>
                <a:ea typeface="ＭＳ Ｐゴシック" charset="0"/>
              </a:rPr>
              <a:t>integration,</a:t>
            </a:r>
            <a:r>
              <a:rPr lang="en-US" sz="1800">
                <a:latin typeface="Calibri" charset="0"/>
                <a:ea typeface="ＭＳ Ｐゴシック" charset="0"/>
              </a:rPr>
              <a:t> </a:t>
            </a:r>
            <a:r>
              <a:rPr lang="en-US" sz="2400">
                <a:latin typeface="Calibri" charset="0"/>
                <a:ea typeface="ＭＳ Ｐゴシック" charset="0"/>
              </a:rPr>
              <a:t>critical thinking, problem solving</a:t>
            </a:r>
          </a:p>
          <a:p>
            <a:pPr lvl="1">
              <a:buFont typeface="Arial" charset="0"/>
              <a:buChar char="•"/>
              <a:defRPr/>
            </a:pPr>
            <a:r>
              <a:rPr lang="en-US" sz="2400">
                <a:latin typeface="Calibri" charset="0"/>
                <a:ea typeface="ＭＳ Ｐゴシック" charset="0"/>
              </a:rPr>
              <a:t>Use research-based approach </a:t>
            </a:r>
          </a:p>
          <a:p>
            <a:pPr lvl="1">
              <a:buFont typeface="Arial" charset="0"/>
              <a:buChar char="•"/>
              <a:defRPr/>
            </a:pPr>
            <a:r>
              <a:rPr lang="en-US" sz="2400">
                <a:latin typeface="Calibri" charset="0"/>
                <a:ea typeface="ＭＳ Ｐゴシック" charset="0"/>
              </a:rPr>
              <a:t>Use similar verbs whenever possible</a:t>
            </a:r>
          </a:p>
          <a:p>
            <a:pPr lvl="1">
              <a:buFont typeface="Arial" charset="0"/>
              <a:buChar char="•"/>
              <a:defRPr/>
            </a:pPr>
            <a:r>
              <a:rPr lang="en-US" sz="2400">
                <a:latin typeface="Calibri" charset="0"/>
                <a:ea typeface="ＭＳ Ｐゴシック" charset="0"/>
              </a:rPr>
              <a:t>Career and postsecondary readiness is the goal for all educators</a:t>
            </a:r>
            <a:endParaRPr lang="en-US" sz="2000">
              <a:latin typeface="Calibri" charset="0"/>
              <a:ea typeface="ＭＳ Ｐゴシック" charset="0"/>
            </a:endParaRPr>
          </a:p>
        </p:txBody>
      </p:sp>
      <p:pic>
        <p:nvPicPr>
          <p:cNvPr id="12292"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76400" y="228600"/>
            <a:ext cx="7467600" cy="762000"/>
          </a:xfrm>
        </p:spPr>
        <p:txBody>
          <a:bodyPr/>
          <a:lstStyle/>
          <a:p>
            <a:pPr>
              <a:defRPr/>
            </a:pPr>
            <a:r>
              <a:rPr lang="en-US" sz="4000" smtClean="0">
                <a:solidFill>
                  <a:srgbClr val="000054"/>
                </a:solidFill>
                <a:latin typeface="Calibri" pitchFamily="34" charset="0"/>
              </a:rPr>
              <a:t>California</a:t>
            </a:r>
            <a:r>
              <a:rPr lang="ja-JP" altLang="en-US" sz="4000" smtClean="0">
                <a:solidFill>
                  <a:srgbClr val="000054"/>
                </a:solidFill>
                <a:latin typeface="Calibri" pitchFamily="34" charset="0"/>
              </a:rPr>
              <a:t>’</a:t>
            </a:r>
            <a:r>
              <a:rPr lang="en-US" altLang="ja-JP" sz="4000" smtClean="0">
                <a:solidFill>
                  <a:srgbClr val="000054"/>
                </a:solidFill>
                <a:latin typeface="Calibri" pitchFamily="34" charset="0"/>
              </a:rPr>
              <a:t>s 15 Industry Sectors:</a:t>
            </a:r>
            <a:endParaRPr lang="en-US" sz="4000" smtClean="0">
              <a:solidFill>
                <a:srgbClr val="000054"/>
              </a:solidFill>
              <a:latin typeface="Calibri" pitchFamily="34" charset="0"/>
            </a:endParaRPr>
          </a:p>
        </p:txBody>
      </p:sp>
      <p:sp>
        <p:nvSpPr>
          <p:cNvPr id="13315" name="Rectangle 3"/>
          <p:cNvSpPr>
            <a:spLocks noGrp="1" noChangeArrowheads="1"/>
          </p:cNvSpPr>
          <p:nvPr>
            <p:ph type="body" sz="half" idx="1"/>
          </p:nvPr>
        </p:nvSpPr>
        <p:spPr>
          <a:xfrm>
            <a:off x="1905000" y="1179513"/>
            <a:ext cx="3352800" cy="5105400"/>
          </a:xfrm>
        </p:spPr>
        <p:txBody>
          <a:bodyPr/>
          <a:lstStyle/>
          <a:p>
            <a:pPr>
              <a:lnSpc>
                <a:spcPct val="110000"/>
              </a:lnSpc>
              <a:defRPr/>
            </a:pPr>
            <a:r>
              <a:rPr lang="en-US" sz="2000">
                <a:latin typeface="Calibri" charset="0"/>
                <a:ea typeface="ＭＳ Ｐゴシック" charset="0"/>
              </a:rPr>
              <a:t>Agriculture and Natural Resources</a:t>
            </a:r>
          </a:p>
          <a:p>
            <a:pPr>
              <a:lnSpc>
                <a:spcPct val="110000"/>
              </a:lnSpc>
              <a:defRPr/>
            </a:pPr>
            <a:r>
              <a:rPr lang="en-US" sz="2000">
                <a:solidFill>
                  <a:srgbClr val="C00000"/>
                </a:solidFill>
                <a:latin typeface="Calibri" charset="0"/>
                <a:ea typeface="ＭＳ Ｐゴシック" charset="0"/>
              </a:rPr>
              <a:t>Arts, Media, and Entertainment</a:t>
            </a:r>
          </a:p>
          <a:p>
            <a:pPr>
              <a:lnSpc>
                <a:spcPct val="110000"/>
              </a:lnSpc>
              <a:defRPr/>
            </a:pPr>
            <a:r>
              <a:rPr lang="en-US" sz="2000">
                <a:latin typeface="Calibri" charset="0"/>
                <a:ea typeface="ＭＳ Ｐゴシック" charset="0"/>
              </a:rPr>
              <a:t>Building and Construction Trades</a:t>
            </a:r>
          </a:p>
          <a:p>
            <a:pPr>
              <a:lnSpc>
                <a:spcPct val="110000"/>
              </a:lnSpc>
              <a:defRPr/>
            </a:pPr>
            <a:r>
              <a:rPr lang="en-US" sz="2000">
                <a:solidFill>
                  <a:srgbClr val="C00000"/>
                </a:solidFill>
                <a:latin typeface="Calibri" charset="0"/>
                <a:ea typeface="ＭＳ Ｐゴシック" charset="0"/>
              </a:rPr>
              <a:t>Business and Finance</a:t>
            </a:r>
          </a:p>
          <a:p>
            <a:pPr>
              <a:lnSpc>
                <a:spcPct val="110000"/>
              </a:lnSpc>
              <a:defRPr/>
            </a:pPr>
            <a:r>
              <a:rPr lang="en-US" sz="2000">
                <a:latin typeface="Calibri" charset="0"/>
                <a:ea typeface="ＭＳ Ｐゴシック" charset="0"/>
              </a:rPr>
              <a:t>Education,               Child Development,   and Family Services</a:t>
            </a:r>
          </a:p>
          <a:p>
            <a:pPr>
              <a:lnSpc>
                <a:spcPct val="110000"/>
              </a:lnSpc>
              <a:defRPr/>
            </a:pPr>
            <a:r>
              <a:rPr lang="en-US" sz="2000">
                <a:solidFill>
                  <a:srgbClr val="C00000"/>
                </a:solidFill>
                <a:latin typeface="Calibri" charset="0"/>
                <a:ea typeface="ＭＳ Ｐゴシック" charset="0"/>
              </a:rPr>
              <a:t>Energy, Environment and Utilities</a:t>
            </a:r>
          </a:p>
          <a:p>
            <a:pPr>
              <a:lnSpc>
                <a:spcPct val="110000"/>
              </a:lnSpc>
              <a:defRPr/>
            </a:pPr>
            <a:r>
              <a:rPr lang="en-US" sz="2000">
                <a:latin typeface="Calibri" charset="0"/>
                <a:ea typeface="ＭＳ Ｐゴシック" charset="0"/>
              </a:rPr>
              <a:t>Engineering and Architecture</a:t>
            </a:r>
          </a:p>
        </p:txBody>
      </p:sp>
      <p:sp>
        <p:nvSpPr>
          <p:cNvPr id="13316" name="Rectangle 4"/>
          <p:cNvSpPr>
            <a:spLocks noGrp="1" noChangeArrowheads="1"/>
          </p:cNvSpPr>
          <p:nvPr>
            <p:ph type="body" sz="half" idx="2"/>
          </p:nvPr>
        </p:nvSpPr>
        <p:spPr>
          <a:xfrm>
            <a:off x="5410200" y="1158875"/>
            <a:ext cx="3352800" cy="4953000"/>
          </a:xfrm>
        </p:spPr>
        <p:txBody>
          <a:bodyPr/>
          <a:lstStyle/>
          <a:p>
            <a:pPr>
              <a:lnSpc>
                <a:spcPct val="110000"/>
              </a:lnSpc>
              <a:defRPr/>
            </a:pPr>
            <a:r>
              <a:rPr lang="en-US" sz="2000">
                <a:solidFill>
                  <a:srgbClr val="C00000"/>
                </a:solidFill>
                <a:latin typeface="Calibri" charset="0"/>
                <a:ea typeface="ＭＳ Ｐゴシック" charset="0"/>
              </a:rPr>
              <a:t>Fashion and Interior Design</a:t>
            </a:r>
          </a:p>
          <a:p>
            <a:pPr>
              <a:lnSpc>
                <a:spcPct val="110000"/>
              </a:lnSpc>
              <a:defRPr/>
            </a:pPr>
            <a:r>
              <a:rPr lang="en-US" sz="2000">
                <a:latin typeface="Calibri" charset="0"/>
                <a:ea typeface="ＭＳ Ｐゴシック" charset="0"/>
              </a:rPr>
              <a:t>Health Science and Medical Technology</a:t>
            </a:r>
          </a:p>
          <a:p>
            <a:pPr>
              <a:lnSpc>
                <a:spcPct val="110000"/>
              </a:lnSpc>
              <a:defRPr/>
            </a:pPr>
            <a:r>
              <a:rPr lang="en-US" sz="2000">
                <a:solidFill>
                  <a:srgbClr val="C00000"/>
                </a:solidFill>
                <a:latin typeface="Calibri" charset="0"/>
                <a:ea typeface="ＭＳ Ｐゴシック" charset="0"/>
              </a:rPr>
              <a:t>Hospitality, Tourism,  and Recreation</a:t>
            </a:r>
          </a:p>
          <a:p>
            <a:pPr>
              <a:lnSpc>
                <a:spcPct val="110000"/>
              </a:lnSpc>
              <a:defRPr/>
            </a:pPr>
            <a:r>
              <a:rPr lang="en-US" sz="2000">
                <a:latin typeface="Calibri" charset="0"/>
                <a:ea typeface="ＭＳ Ｐゴシック" charset="0"/>
              </a:rPr>
              <a:t>Information and Communications Technology</a:t>
            </a:r>
          </a:p>
          <a:p>
            <a:pPr>
              <a:lnSpc>
                <a:spcPct val="110000"/>
              </a:lnSpc>
              <a:defRPr/>
            </a:pPr>
            <a:r>
              <a:rPr lang="en-US" sz="2000">
                <a:solidFill>
                  <a:srgbClr val="C00000"/>
                </a:solidFill>
                <a:latin typeface="Calibri" charset="0"/>
                <a:ea typeface="ＭＳ Ｐゴシック" charset="0"/>
              </a:rPr>
              <a:t>Manufacturing and Product Development</a:t>
            </a:r>
          </a:p>
          <a:p>
            <a:pPr>
              <a:lnSpc>
                <a:spcPct val="110000"/>
              </a:lnSpc>
              <a:defRPr/>
            </a:pPr>
            <a:r>
              <a:rPr lang="en-US" sz="2000">
                <a:latin typeface="Calibri" charset="0"/>
                <a:ea typeface="ＭＳ Ｐゴシック" charset="0"/>
              </a:rPr>
              <a:t>Marketing, Sales,       and Service</a:t>
            </a:r>
          </a:p>
          <a:p>
            <a:pPr>
              <a:lnSpc>
                <a:spcPct val="110000"/>
              </a:lnSpc>
              <a:defRPr/>
            </a:pPr>
            <a:r>
              <a:rPr lang="en-US" sz="2000">
                <a:solidFill>
                  <a:srgbClr val="C00000"/>
                </a:solidFill>
                <a:latin typeface="Calibri" charset="0"/>
                <a:ea typeface="ＭＳ Ｐゴシック" charset="0"/>
              </a:rPr>
              <a:t>Public Services</a:t>
            </a:r>
          </a:p>
          <a:p>
            <a:pPr>
              <a:lnSpc>
                <a:spcPct val="110000"/>
              </a:lnSpc>
              <a:defRPr/>
            </a:pPr>
            <a:r>
              <a:rPr lang="en-US" sz="2000">
                <a:latin typeface="Calibri" charset="0"/>
                <a:ea typeface="ＭＳ Ｐゴシック" charset="0"/>
              </a:rPr>
              <a:t>Transportation</a:t>
            </a:r>
            <a:endParaRPr lang="en-US" sz="1800">
              <a:latin typeface="Calibri" charset="0"/>
              <a:ea typeface="ＭＳ Ｐゴシック" charset="0"/>
            </a:endParaRPr>
          </a:p>
        </p:txBody>
      </p:sp>
      <p:sp>
        <p:nvSpPr>
          <p:cNvPr id="13317" name="Line 5"/>
          <p:cNvSpPr>
            <a:spLocks noChangeShapeType="1"/>
          </p:cNvSpPr>
          <p:nvPr/>
        </p:nvSpPr>
        <p:spPr bwMode="auto">
          <a:xfrm>
            <a:off x="1905000" y="1143000"/>
            <a:ext cx="6705600"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alibri" charset="0"/>
              <a:ea typeface="ＭＳ Ｐゴシック" charset="0"/>
            </a:endParaRPr>
          </a:p>
        </p:txBody>
      </p:sp>
      <p:pic>
        <p:nvPicPr>
          <p:cNvPr id="13318"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676400" y="381000"/>
            <a:ext cx="7315200" cy="5715000"/>
          </a:xfrm>
        </p:spPr>
        <p:txBody>
          <a:bodyPr/>
          <a:lstStyle/>
          <a:p>
            <a:pPr marL="0" indent="0" algn="ctr">
              <a:buFontTx/>
              <a:buNone/>
              <a:defRPr/>
            </a:pPr>
            <a:r>
              <a:rPr lang="en-US" dirty="0">
                <a:latin typeface="Calibri" charset="0"/>
                <a:ea typeface="ＭＳ Ｐゴシック" charset="0"/>
              </a:rPr>
              <a:t>Career Technical Education Standards Continuum</a:t>
            </a:r>
          </a:p>
          <a:p>
            <a:pPr marL="0" indent="0">
              <a:buFontTx/>
              <a:buNone/>
              <a:defRPr/>
            </a:pPr>
            <a:endParaRPr lang="en-US" dirty="0">
              <a:latin typeface="Calibri" charset="0"/>
              <a:ea typeface="ＭＳ Ｐゴシック" charset="0"/>
            </a:endParaRPr>
          </a:p>
        </p:txBody>
      </p:sp>
      <p:graphicFrame>
        <p:nvGraphicFramePr>
          <p:cNvPr id="5" name="Diagram 4"/>
          <p:cNvGraphicFramePr/>
          <p:nvPr/>
        </p:nvGraphicFramePr>
        <p:xfrm>
          <a:off x="6477000" y="2438400"/>
          <a:ext cx="2514600" cy="129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0" name="Picture 10" descr="Color-ppt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graphicFrame>
        <p:nvGraphicFramePr>
          <p:cNvPr id="8" name="Content Placeholder 4"/>
          <p:cNvGraphicFramePr>
            <a:graphicFrameLocks noGrp="1"/>
          </p:cNvGraphicFramePr>
          <p:nvPr/>
        </p:nvGraphicFramePr>
        <p:xfrm>
          <a:off x="801255" y="1524000"/>
          <a:ext cx="8229600" cy="45259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52600" y="228600"/>
            <a:ext cx="7315200" cy="838200"/>
          </a:xfrm>
        </p:spPr>
        <p:txBody>
          <a:bodyPr/>
          <a:lstStyle/>
          <a:p>
            <a:pPr algn="ctr">
              <a:defRPr/>
            </a:pPr>
            <a:r>
              <a:rPr lang="en-US" cap="none">
                <a:latin typeface="Calibri" charset="0"/>
                <a:ea typeface="ＭＳ Ｐゴシック" charset="0"/>
              </a:rPr>
              <a:t>INTEGRATED ACADEMICS</a:t>
            </a:r>
          </a:p>
        </p:txBody>
      </p:sp>
      <p:sp>
        <p:nvSpPr>
          <p:cNvPr id="15363" name="Text Placeholder 2"/>
          <p:cNvSpPr>
            <a:spLocks noGrp="1"/>
          </p:cNvSpPr>
          <p:nvPr>
            <p:ph type="body" idx="1"/>
          </p:nvPr>
        </p:nvSpPr>
        <p:spPr>
          <a:xfrm>
            <a:off x="1828800" y="1219200"/>
            <a:ext cx="6858000" cy="5257800"/>
          </a:xfrm>
        </p:spPr>
        <p:txBody>
          <a:bodyPr/>
          <a:lstStyle/>
          <a:p>
            <a:pPr>
              <a:defRPr/>
            </a:pPr>
            <a:r>
              <a:rPr lang="en-US">
                <a:latin typeface="Calibri" charset="0"/>
                <a:ea typeface="ＭＳ Ｐゴシック" charset="0"/>
              </a:rPr>
              <a:t>Career and College Readiness</a:t>
            </a:r>
          </a:p>
          <a:p>
            <a:pPr>
              <a:defRPr/>
            </a:pPr>
            <a:endParaRPr lang="en-US" sz="1000">
              <a:latin typeface="Calibri" charset="0"/>
              <a:ea typeface="ＭＳ Ｐゴシック" charset="0"/>
            </a:endParaRPr>
          </a:p>
          <a:p>
            <a:pPr>
              <a:buFontTx/>
              <a:buChar char="•"/>
              <a:defRPr/>
            </a:pPr>
            <a:r>
              <a:rPr lang="en-US" sz="1600">
                <a:latin typeface="Calibri" charset="0"/>
                <a:ea typeface="ＭＳ Ｐゴシック" charset="0"/>
              </a:rPr>
              <a:t>Full range of postsecondary options</a:t>
            </a:r>
          </a:p>
          <a:p>
            <a:pPr>
              <a:buFontTx/>
              <a:buChar char="•"/>
              <a:defRPr/>
            </a:pPr>
            <a:r>
              <a:rPr lang="en-US" sz="1600">
                <a:latin typeface="Calibri" charset="0"/>
                <a:ea typeface="ＭＳ Ｐゴシック" charset="0"/>
              </a:rPr>
              <a:t>Engaging and motivating all students </a:t>
            </a:r>
          </a:p>
          <a:p>
            <a:pPr>
              <a:buFontTx/>
              <a:buChar char="•"/>
              <a:defRPr/>
            </a:pPr>
            <a:r>
              <a:rPr lang="en-US" sz="1600">
                <a:latin typeface="Calibri" charset="0"/>
                <a:ea typeface="ＭＳ Ｐゴシック" charset="0"/>
              </a:rPr>
              <a:t>Collaboration with postsecondary and articulation </a:t>
            </a:r>
          </a:p>
          <a:p>
            <a:pPr>
              <a:defRPr/>
            </a:pPr>
            <a:endParaRPr lang="en-US" sz="1400">
              <a:latin typeface="Calibri" charset="0"/>
              <a:ea typeface="ＭＳ Ｐゴシック" charset="0"/>
            </a:endParaRPr>
          </a:p>
          <a:p>
            <a:pPr>
              <a:defRPr/>
            </a:pPr>
            <a:r>
              <a:rPr lang="en-US">
                <a:latin typeface="Calibri" charset="0"/>
                <a:ea typeface="ＭＳ Ｐゴシック" charset="0"/>
              </a:rPr>
              <a:t>Linked Learning</a:t>
            </a:r>
          </a:p>
          <a:p>
            <a:pPr>
              <a:defRPr/>
            </a:pPr>
            <a:endParaRPr lang="en-US" sz="1000">
              <a:latin typeface="Calibri" charset="0"/>
              <a:ea typeface="ＭＳ Ｐゴシック" charset="0"/>
            </a:endParaRPr>
          </a:p>
          <a:p>
            <a:pPr>
              <a:defRPr/>
            </a:pPr>
            <a:r>
              <a:rPr lang="en-US" sz="1600">
                <a:latin typeface="Calibri" charset="0"/>
                <a:ea typeface="ＭＳ Ｐゴシック" charset="0"/>
              </a:rPr>
              <a:t>Four Key Components to Implement:</a:t>
            </a:r>
          </a:p>
          <a:p>
            <a:pPr marL="914400" lvl="1" indent="-457200">
              <a:buFontTx/>
              <a:buAutoNum type="arabicPeriod"/>
              <a:defRPr/>
            </a:pPr>
            <a:r>
              <a:rPr lang="en-US" sz="1600">
                <a:latin typeface="Calibri" charset="0"/>
                <a:ea typeface="ＭＳ Ｐゴシック" charset="0"/>
              </a:rPr>
              <a:t>An integrated core academic curriculum</a:t>
            </a:r>
          </a:p>
          <a:p>
            <a:pPr marL="914400" lvl="1" indent="-457200">
              <a:buFontTx/>
              <a:buAutoNum type="arabicPeriod"/>
              <a:defRPr/>
            </a:pPr>
            <a:r>
              <a:rPr lang="en-US" sz="1600">
                <a:latin typeface="Calibri" charset="0"/>
                <a:ea typeface="ＭＳ Ｐゴシック" charset="0"/>
              </a:rPr>
              <a:t>An integrated career technical core curriculum</a:t>
            </a:r>
          </a:p>
          <a:p>
            <a:pPr marL="914400" lvl="1" indent="-457200">
              <a:buFontTx/>
              <a:buAutoNum type="arabicPeriod"/>
              <a:defRPr/>
            </a:pPr>
            <a:r>
              <a:rPr lang="en-US" sz="1600">
                <a:latin typeface="Calibri" charset="0"/>
                <a:ea typeface="ＭＳ Ｐゴシック" charset="0"/>
              </a:rPr>
              <a:t>A series of work-based learning opportunities for students</a:t>
            </a:r>
          </a:p>
          <a:p>
            <a:pPr marL="914400" lvl="1" indent="-457200">
              <a:buFontTx/>
              <a:buAutoNum type="arabicPeriod"/>
              <a:defRPr/>
            </a:pPr>
            <a:r>
              <a:rPr lang="en-US" sz="1600">
                <a:latin typeface="Calibri" charset="0"/>
                <a:ea typeface="ＭＳ Ｐゴシック" charset="0"/>
              </a:rPr>
              <a:t>Student support services</a:t>
            </a:r>
          </a:p>
          <a:p>
            <a:pPr marL="914400" lvl="1" indent="-457200">
              <a:defRPr/>
            </a:pPr>
            <a:endParaRPr lang="en-US">
              <a:latin typeface="Calibri" charset="0"/>
              <a:ea typeface="ＭＳ Ｐゴシック" charset="0"/>
            </a:endParaRPr>
          </a:p>
          <a:p>
            <a:pPr>
              <a:defRPr/>
            </a:pPr>
            <a:r>
              <a:rPr lang="en-US">
                <a:latin typeface="Calibri" charset="0"/>
                <a:ea typeface="ＭＳ Ｐゴシック" charset="0"/>
              </a:rPr>
              <a:t>Project- and Problem-Based Learning</a:t>
            </a:r>
          </a:p>
          <a:p>
            <a:pPr>
              <a:defRPr/>
            </a:pPr>
            <a:endParaRPr lang="en-US" sz="1000">
              <a:latin typeface="Calibri" charset="0"/>
              <a:ea typeface="ＭＳ Ｐゴシック" charset="0"/>
            </a:endParaRPr>
          </a:p>
          <a:p>
            <a:pPr>
              <a:buFontTx/>
              <a:buChar char="•"/>
              <a:defRPr/>
            </a:pPr>
            <a:r>
              <a:rPr lang="en-US" sz="1600">
                <a:latin typeface="Calibri" charset="0"/>
                <a:ea typeface="ＭＳ Ｐゴシック" charset="0"/>
              </a:rPr>
              <a:t>Interdisciplinary projects </a:t>
            </a:r>
          </a:p>
          <a:p>
            <a:pPr>
              <a:buFontTx/>
              <a:buChar char="•"/>
              <a:defRPr/>
            </a:pPr>
            <a:r>
              <a:rPr lang="en-US" sz="1600">
                <a:latin typeface="Calibri" charset="0"/>
                <a:ea typeface="ＭＳ Ｐゴシック" charset="0"/>
              </a:rPr>
              <a:t>Work-based learning</a:t>
            </a:r>
          </a:p>
        </p:txBody>
      </p:sp>
      <p:pic>
        <p:nvPicPr>
          <p:cNvPr id="15364"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05000" y="228600"/>
            <a:ext cx="6858000" cy="1066800"/>
          </a:xfrm>
        </p:spPr>
        <p:txBody>
          <a:bodyPr/>
          <a:lstStyle/>
          <a:p>
            <a:pPr>
              <a:defRPr/>
            </a:pPr>
            <a:r>
              <a:rPr lang="en-US" sz="3600">
                <a:latin typeface="Calibri" charset="0"/>
                <a:ea typeface="ＭＳ Ｐゴシック" charset="0"/>
              </a:rPr>
              <a:t>Career Partnership Academies</a:t>
            </a:r>
          </a:p>
        </p:txBody>
      </p:sp>
      <p:sp>
        <p:nvSpPr>
          <p:cNvPr id="16387" name="Content Placeholder 2"/>
          <p:cNvSpPr>
            <a:spLocks noGrp="1"/>
          </p:cNvSpPr>
          <p:nvPr>
            <p:ph idx="1"/>
          </p:nvPr>
        </p:nvSpPr>
        <p:spPr>
          <a:xfrm>
            <a:off x="1905000" y="1295400"/>
            <a:ext cx="6858000" cy="4800600"/>
          </a:xfrm>
        </p:spPr>
        <p:txBody>
          <a:bodyPr/>
          <a:lstStyle/>
          <a:p>
            <a:pPr marL="0" indent="0">
              <a:spcBef>
                <a:spcPct val="0"/>
              </a:spcBef>
              <a:buFontTx/>
              <a:buNone/>
              <a:defRPr/>
            </a:pPr>
            <a:r>
              <a:rPr lang="en-US" sz="2400">
                <a:latin typeface="Calibri" charset="0"/>
                <a:ea typeface="ＭＳ Ｐゴシック" charset="0"/>
              </a:rPr>
              <a:t>Linked Learning approach combines academics and career focus </a:t>
            </a:r>
          </a:p>
          <a:p>
            <a:pPr marL="0" indent="0">
              <a:spcBef>
                <a:spcPct val="0"/>
              </a:spcBef>
              <a:buFontTx/>
              <a:buNone/>
              <a:defRPr/>
            </a:pPr>
            <a:endParaRPr lang="en-US" sz="2400">
              <a:latin typeface="Calibri" charset="0"/>
              <a:ea typeface="ＭＳ Ｐゴシック" charset="0"/>
            </a:endParaRPr>
          </a:p>
          <a:p>
            <a:pPr marL="0" indent="0">
              <a:spcBef>
                <a:spcPct val="0"/>
              </a:spcBef>
              <a:buFontTx/>
              <a:buNone/>
              <a:defRPr/>
            </a:pPr>
            <a:endParaRPr lang="en-US" sz="2400">
              <a:latin typeface="Calibri" charset="0"/>
              <a:ea typeface="ＭＳ Ｐゴシック" charset="0"/>
            </a:endParaRPr>
          </a:p>
          <a:p>
            <a:pPr marL="0" indent="0">
              <a:spcBef>
                <a:spcPct val="0"/>
              </a:spcBef>
              <a:buFontTx/>
              <a:buNone/>
              <a:defRPr/>
            </a:pPr>
            <a:r>
              <a:rPr lang="en-US" sz="2400">
                <a:latin typeface="Calibri" charset="0"/>
                <a:ea typeface="ＭＳ Ｐゴシック" charset="0"/>
              </a:rPr>
              <a:t>Academic and career technical coursework:</a:t>
            </a:r>
          </a:p>
          <a:p>
            <a:pPr marL="0" indent="0">
              <a:spcBef>
                <a:spcPct val="0"/>
              </a:spcBef>
              <a:defRPr/>
            </a:pPr>
            <a:r>
              <a:rPr lang="en-US" sz="2400">
                <a:latin typeface="Calibri" charset="0"/>
                <a:ea typeface="ＭＳ Ｐゴシック" charset="0"/>
              </a:rPr>
              <a:t>Rigorous </a:t>
            </a:r>
          </a:p>
          <a:p>
            <a:pPr marL="0" indent="0">
              <a:spcBef>
                <a:spcPct val="0"/>
              </a:spcBef>
              <a:defRPr/>
            </a:pPr>
            <a:r>
              <a:rPr lang="en-US" sz="2400">
                <a:latin typeface="Calibri" charset="0"/>
                <a:ea typeface="ＭＳ Ｐゴシック" charset="0"/>
              </a:rPr>
              <a:t>Project-based</a:t>
            </a:r>
          </a:p>
          <a:p>
            <a:pPr marL="0" indent="0">
              <a:spcBef>
                <a:spcPct val="0"/>
              </a:spcBef>
              <a:defRPr/>
            </a:pPr>
            <a:r>
              <a:rPr lang="en-US" sz="2400">
                <a:latin typeface="Calibri" charset="0"/>
                <a:ea typeface="ＭＳ Ｐゴシック" charset="0"/>
              </a:rPr>
              <a:t>Relevant</a:t>
            </a:r>
          </a:p>
          <a:p>
            <a:pPr marL="0" indent="0">
              <a:spcBef>
                <a:spcPct val="0"/>
              </a:spcBef>
              <a:defRPr/>
            </a:pPr>
            <a:r>
              <a:rPr lang="en-US" sz="2400">
                <a:latin typeface="Calibri" charset="0"/>
                <a:ea typeface="ＭＳ Ｐゴシック" charset="0"/>
              </a:rPr>
              <a:t>Engaging</a:t>
            </a:r>
          </a:p>
          <a:p>
            <a:pPr marL="0" indent="0">
              <a:spcBef>
                <a:spcPct val="0"/>
              </a:spcBef>
              <a:defRPr/>
            </a:pPr>
            <a:r>
              <a:rPr lang="en-US" sz="2400">
                <a:latin typeface="Calibri" charset="0"/>
                <a:ea typeface="ＭＳ Ｐゴシック" charset="0"/>
              </a:rPr>
              <a:t>Connecting all stakeholders</a:t>
            </a:r>
          </a:p>
          <a:p>
            <a:pPr marL="0" indent="0">
              <a:spcBef>
                <a:spcPct val="0"/>
              </a:spcBef>
              <a:buFontTx/>
              <a:buNone/>
              <a:defRPr/>
            </a:pPr>
            <a:endParaRPr lang="en-US" sz="1000" i="1">
              <a:latin typeface="Calibri" charset="0"/>
              <a:ea typeface="ＭＳ Ｐゴシック" charset="0"/>
            </a:endParaRPr>
          </a:p>
          <a:p>
            <a:pPr marL="0" indent="0">
              <a:spcBef>
                <a:spcPct val="0"/>
              </a:spcBef>
              <a:buFontTx/>
              <a:buNone/>
              <a:defRPr/>
            </a:pPr>
            <a:endParaRPr lang="en-US" sz="1000" i="1">
              <a:latin typeface="Calibri" charset="0"/>
              <a:ea typeface="ＭＳ Ｐゴシック" charset="0"/>
            </a:endParaRPr>
          </a:p>
          <a:p>
            <a:pPr marL="0" indent="0">
              <a:spcBef>
                <a:spcPct val="0"/>
              </a:spcBef>
              <a:buFontTx/>
              <a:buNone/>
              <a:defRPr/>
            </a:pPr>
            <a:endParaRPr lang="en-US" sz="1400">
              <a:latin typeface="Calibri" charset="0"/>
              <a:ea typeface="ＭＳ Ｐゴシック" charset="0"/>
            </a:endParaRPr>
          </a:p>
        </p:txBody>
      </p:sp>
      <p:pic>
        <p:nvPicPr>
          <p:cNvPr id="16388"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5000" y="304800"/>
            <a:ext cx="6858000" cy="1143000"/>
          </a:xfrm>
        </p:spPr>
        <p:txBody>
          <a:bodyPr/>
          <a:lstStyle/>
          <a:p>
            <a:pPr>
              <a:defRPr/>
            </a:pPr>
            <a:r>
              <a:rPr lang="en-US" sz="3600">
                <a:latin typeface="Calibri" charset="0"/>
                <a:ea typeface="ＭＳ Ｐゴシック" charset="0"/>
              </a:rPr>
              <a:t>Other Forms of </a:t>
            </a:r>
            <a:br>
              <a:rPr lang="en-US" sz="3600">
                <a:latin typeface="Calibri" charset="0"/>
                <a:ea typeface="ＭＳ Ｐゴシック" charset="0"/>
              </a:rPr>
            </a:br>
            <a:r>
              <a:rPr lang="en-US" sz="3600">
                <a:latin typeface="Calibri" charset="0"/>
                <a:ea typeface="ＭＳ Ｐゴシック" charset="0"/>
              </a:rPr>
              <a:t>Linked Learning</a:t>
            </a:r>
          </a:p>
        </p:txBody>
      </p:sp>
      <p:sp>
        <p:nvSpPr>
          <p:cNvPr id="17411" name="Content Placeholder 2"/>
          <p:cNvSpPr>
            <a:spLocks noGrp="1"/>
          </p:cNvSpPr>
          <p:nvPr>
            <p:ph idx="1"/>
          </p:nvPr>
        </p:nvSpPr>
        <p:spPr>
          <a:xfrm>
            <a:off x="1905000" y="1524000"/>
            <a:ext cx="6858000" cy="4572000"/>
          </a:xfrm>
        </p:spPr>
        <p:txBody>
          <a:bodyPr/>
          <a:lstStyle/>
          <a:p>
            <a:pPr marL="0" indent="0">
              <a:spcBef>
                <a:spcPct val="0"/>
              </a:spcBef>
              <a:buFontTx/>
              <a:buNone/>
              <a:defRPr/>
            </a:pPr>
            <a:endParaRPr lang="en-US" sz="2000" smtClean="0">
              <a:latin typeface="Calibri" pitchFamily="34" charset="0"/>
            </a:endParaRPr>
          </a:p>
          <a:p>
            <a:pPr marL="0" indent="0">
              <a:spcBef>
                <a:spcPct val="0"/>
              </a:spcBef>
              <a:buFontTx/>
              <a:buNone/>
              <a:defRPr/>
            </a:pPr>
            <a:r>
              <a:rPr lang="en-US" sz="2000" smtClean="0">
                <a:latin typeface="Calibri" pitchFamily="34" charset="0"/>
              </a:rPr>
              <a:t>The Center for Advanced Research and Technology (CART) in Fresno and Clovis:</a:t>
            </a:r>
          </a:p>
          <a:p>
            <a:pPr marL="0" indent="0">
              <a:spcBef>
                <a:spcPct val="0"/>
              </a:spcBef>
              <a:buFontTx/>
              <a:buNone/>
              <a:defRPr/>
            </a:pPr>
            <a:endParaRPr lang="en-US" sz="2000" smtClean="0">
              <a:latin typeface="Calibri" pitchFamily="34" charset="0"/>
            </a:endParaRPr>
          </a:p>
          <a:p>
            <a:pPr marL="0" indent="0">
              <a:spcBef>
                <a:spcPct val="0"/>
              </a:spcBef>
              <a:defRPr/>
            </a:pPr>
            <a:r>
              <a:rPr lang="en-US" sz="2000" smtClean="0">
                <a:latin typeface="Calibri" pitchFamily="34" charset="0"/>
              </a:rPr>
              <a:t>Eleventh and twelfth grade students </a:t>
            </a:r>
          </a:p>
          <a:p>
            <a:pPr marL="0" indent="0">
              <a:spcBef>
                <a:spcPct val="0"/>
              </a:spcBef>
              <a:defRPr/>
            </a:pPr>
            <a:r>
              <a:rPr lang="en-US" sz="2000" smtClean="0">
                <a:latin typeface="Calibri" pitchFamily="34" charset="0"/>
              </a:rPr>
              <a:t>Half-day classes </a:t>
            </a:r>
          </a:p>
          <a:p>
            <a:pPr marL="0" indent="0">
              <a:spcBef>
                <a:spcPct val="0"/>
              </a:spcBef>
              <a:defRPr/>
            </a:pPr>
            <a:r>
              <a:rPr lang="en-US" sz="2000" smtClean="0">
                <a:latin typeface="Calibri" pitchFamily="34" charset="0"/>
              </a:rPr>
              <a:t>Instructors from both education and business</a:t>
            </a:r>
          </a:p>
          <a:p>
            <a:pPr marL="0" indent="0">
              <a:spcBef>
                <a:spcPct val="0"/>
              </a:spcBef>
              <a:defRPr/>
            </a:pPr>
            <a:r>
              <a:rPr lang="en-US" sz="2000" smtClean="0">
                <a:latin typeface="Calibri" pitchFamily="34" charset="0"/>
              </a:rPr>
              <a:t>Project-based labs</a:t>
            </a:r>
          </a:p>
          <a:p>
            <a:pPr marL="0" indent="0">
              <a:spcBef>
                <a:spcPct val="0"/>
              </a:spcBef>
              <a:defRPr/>
            </a:pPr>
            <a:r>
              <a:rPr lang="en-US" sz="2000" smtClean="0">
                <a:latin typeface="Calibri" pitchFamily="34" charset="0"/>
              </a:rPr>
              <a:t>Academic, technical, entrepreneurial, critical thinking skills </a:t>
            </a:r>
          </a:p>
          <a:p>
            <a:pPr marL="0" indent="0">
              <a:spcBef>
                <a:spcPct val="0"/>
              </a:spcBef>
              <a:defRPr/>
            </a:pPr>
            <a:r>
              <a:rPr lang="en-US" sz="2000" smtClean="0">
                <a:latin typeface="Calibri" pitchFamily="34" charset="0"/>
              </a:rPr>
              <a:t>Sciences, engineering, advanced comm, and global dynamics</a:t>
            </a:r>
          </a:p>
          <a:p>
            <a:pPr marL="0" indent="0">
              <a:spcBef>
                <a:spcPct val="0"/>
              </a:spcBef>
              <a:defRPr/>
            </a:pPr>
            <a:r>
              <a:rPr lang="en-US" sz="2000" smtClean="0">
                <a:latin typeface="Calibri" pitchFamily="34" charset="0"/>
              </a:rPr>
              <a:t>Industry-based projects, career learning labs, integrated academics </a:t>
            </a:r>
          </a:p>
          <a:p>
            <a:pPr marL="0" indent="0">
              <a:spcBef>
                <a:spcPct val="0"/>
              </a:spcBef>
              <a:defRPr/>
            </a:pPr>
            <a:r>
              <a:rPr lang="en-US" sz="2000" smtClean="0">
                <a:latin typeface="Calibri" pitchFamily="34" charset="0"/>
              </a:rPr>
              <a:t>Collaborative design of student programs of study</a:t>
            </a:r>
          </a:p>
          <a:p>
            <a:pPr marL="0" indent="0">
              <a:spcBef>
                <a:spcPct val="0"/>
              </a:spcBef>
              <a:buFontTx/>
              <a:buNone/>
              <a:defRPr/>
            </a:pPr>
            <a:r>
              <a:rPr lang="en-US" sz="1000" smtClean="0">
                <a:latin typeface="Calibri" pitchFamily="34" charset="0"/>
              </a:rPr>
              <a:t> </a:t>
            </a:r>
          </a:p>
          <a:p>
            <a:pPr marL="0" indent="0">
              <a:spcBef>
                <a:spcPct val="0"/>
              </a:spcBef>
              <a:buFontTx/>
              <a:buNone/>
              <a:defRPr/>
            </a:pPr>
            <a:endParaRPr lang="en-US" sz="1000" smtClean="0">
              <a:latin typeface="Calibri" pitchFamily="34" charset="0"/>
            </a:endParaRPr>
          </a:p>
          <a:p>
            <a:pPr marL="0" indent="0">
              <a:spcBef>
                <a:spcPct val="0"/>
              </a:spcBef>
              <a:buFontTx/>
              <a:buNone/>
              <a:defRPr/>
            </a:pPr>
            <a:endParaRPr lang="en-US" sz="1000" smtClean="0">
              <a:latin typeface="Calibri" pitchFamily="34" charset="0"/>
            </a:endParaRPr>
          </a:p>
        </p:txBody>
      </p:sp>
      <p:pic>
        <p:nvPicPr>
          <p:cNvPr id="17412"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1905000" y="152400"/>
            <a:ext cx="6858000" cy="6477000"/>
          </a:xfrm>
        </p:spPr>
        <p:txBody>
          <a:bodyPr/>
          <a:lstStyle/>
          <a:p>
            <a:pPr marL="0" indent="0" algn="ctr">
              <a:spcBef>
                <a:spcPct val="0"/>
              </a:spcBef>
              <a:buFontTx/>
              <a:buNone/>
              <a:defRPr/>
            </a:pPr>
            <a:r>
              <a:rPr lang="en-US" sz="3600" smtClean="0">
                <a:latin typeface="Calibri" pitchFamily="34" charset="0"/>
              </a:rPr>
              <a:t>CPA Facts</a:t>
            </a:r>
          </a:p>
          <a:p>
            <a:pPr marL="0" indent="0">
              <a:spcBef>
                <a:spcPct val="0"/>
              </a:spcBef>
              <a:buFontTx/>
              <a:buNone/>
              <a:defRPr/>
            </a:pPr>
            <a:endParaRPr lang="en-US" sz="1000" smtClean="0">
              <a:latin typeface="Calibri" pitchFamily="34" charset="0"/>
            </a:endParaRPr>
          </a:p>
          <a:p>
            <a:pPr marL="0" indent="0">
              <a:spcBef>
                <a:spcPct val="0"/>
              </a:spcBef>
              <a:buFontTx/>
              <a:buNone/>
              <a:defRPr/>
            </a:pPr>
            <a:endParaRPr lang="en-US" sz="1000" smtClean="0">
              <a:latin typeface="Calibri" pitchFamily="34" charset="0"/>
            </a:endParaRPr>
          </a:p>
          <a:p>
            <a:pPr marL="0" indent="0">
              <a:spcBef>
                <a:spcPct val="0"/>
              </a:spcBef>
              <a:defRPr/>
            </a:pPr>
            <a:r>
              <a:rPr lang="en-US" sz="2800" smtClean="0">
                <a:latin typeface="Calibri" pitchFamily="34" charset="0"/>
              </a:rPr>
              <a:t>50% enter program as "at-risk students</a:t>
            </a:r>
            <a:r>
              <a:rPr lang="ja-JP" altLang="en-US" sz="2800" smtClean="0">
                <a:latin typeface="Calibri" pitchFamily="34" charset="0"/>
              </a:rPr>
              <a:t>“</a:t>
            </a:r>
            <a:endParaRPr lang="en-US" altLang="ja-JP" sz="2800" smtClean="0">
              <a:latin typeface="Calibri" pitchFamily="34" charset="0"/>
            </a:endParaRPr>
          </a:p>
          <a:p>
            <a:pPr marL="0" indent="0">
              <a:spcBef>
                <a:spcPct val="0"/>
              </a:spcBef>
              <a:buFontTx/>
              <a:buNone/>
              <a:defRPr/>
            </a:pPr>
            <a:endParaRPr lang="en-US" sz="1000" smtClean="0">
              <a:latin typeface="Calibri" pitchFamily="34" charset="0"/>
            </a:endParaRPr>
          </a:p>
          <a:p>
            <a:pPr marL="0" indent="0">
              <a:spcBef>
                <a:spcPct val="0"/>
              </a:spcBef>
              <a:defRPr/>
            </a:pPr>
            <a:r>
              <a:rPr lang="en-US" sz="2800" smtClean="0">
                <a:latin typeface="Calibri" pitchFamily="34" charset="0"/>
              </a:rPr>
              <a:t>Graduation rate: </a:t>
            </a:r>
          </a:p>
          <a:p>
            <a:pPr marL="400050" lvl="1" indent="0">
              <a:spcBef>
                <a:spcPct val="0"/>
              </a:spcBef>
              <a:buFontTx/>
              <a:buNone/>
              <a:defRPr/>
            </a:pPr>
            <a:r>
              <a:rPr lang="en-US" sz="2400" smtClean="0">
                <a:latin typeface="Calibri" pitchFamily="34" charset="0"/>
              </a:rPr>
              <a:t>95% for CPAs vs. 85% statewide</a:t>
            </a:r>
          </a:p>
          <a:p>
            <a:pPr marL="0" indent="0">
              <a:spcBef>
                <a:spcPct val="0"/>
              </a:spcBef>
              <a:buFontTx/>
              <a:buNone/>
              <a:defRPr/>
            </a:pPr>
            <a:endParaRPr lang="en-US" sz="1000" smtClean="0">
              <a:latin typeface="Calibri" pitchFamily="34" charset="0"/>
            </a:endParaRPr>
          </a:p>
          <a:p>
            <a:pPr marL="0" indent="0">
              <a:spcBef>
                <a:spcPct val="0"/>
              </a:spcBef>
              <a:defRPr/>
            </a:pPr>
            <a:r>
              <a:rPr lang="en-US" sz="2800" smtClean="0">
                <a:latin typeface="Calibri" pitchFamily="34" charset="0"/>
              </a:rPr>
              <a:t>African-American grad rate: </a:t>
            </a:r>
          </a:p>
          <a:p>
            <a:pPr marL="400050" lvl="1" indent="0">
              <a:spcBef>
                <a:spcPct val="0"/>
              </a:spcBef>
              <a:buFontTx/>
              <a:buNone/>
              <a:defRPr/>
            </a:pPr>
            <a:r>
              <a:rPr lang="en-US" sz="2400" smtClean="0">
                <a:latin typeface="Calibri" pitchFamily="34" charset="0"/>
              </a:rPr>
              <a:t>92 % for CPAs vs. 76% statewide</a:t>
            </a:r>
          </a:p>
          <a:p>
            <a:pPr marL="400050" lvl="1" indent="0">
              <a:spcBef>
                <a:spcPct val="0"/>
              </a:spcBef>
              <a:buFontTx/>
              <a:buNone/>
              <a:defRPr/>
            </a:pPr>
            <a:r>
              <a:rPr lang="en-US" sz="1000" smtClean="0">
                <a:latin typeface="Calibri" pitchFamily="34" charset="0"/>
              </a:rPr>
              <a:t> </a:t>
            </a:r>
          </a:p>
          <a:p>
            <a:pPr marL="0" indent="0">
              <a:spcBef>
                <a:spcPct val="0"/>
              </a:spcBef>
              <a:defRPr/>
            </a:pPr>
            <a:r>
              <a:rPr lang="en-US" sz="2800" smtClean="0">
                <a:latin typeface="Calibri" pitchFamily="34" charset="0"/>
              </a:rPr>
              <a:t>Hispanic grad rate: </a:t>
            </a:r>
          </a:p>
          <a:p>
            <a:pPr marL="400050" lvl="1" indent="0">
              <a:spcBef>
                <a:spcPct val="0"/>
              </a:spcBef>
              <a:buFontTx/>
              <a:buNone/>
              <a:defRPr/>
            </a:pPr>
            <a:r>
              <a:rPr lang="en-US" sz="2400" smtClean="0">
                <a:latin typeface="Calibri" pitchFamily="34" charset="0"/>
              </a:rPr>
              <a:t>94% for CPAs vs.  80% statewide</a:t>
            </a:r>
          </a:p>
          <a:p>
            <a:pPr marL="400050" lvl="1" indent="0">
              <a:spcBef>
                <a:spcPct val="0"/>
              </a:spcBef>
              <a:buFontTx/>
              <a:buNone/>
              <a:defRPr/>
            </a:pPr>
            <a:endParaRPr lang="en-US" sz="1000" smtClean="0">
              <a:latin typeface="Calibri" pitchFamily="34" charset="0"/>
            </a:endParaRPr>
          </a:p>
          <a:p>
            <a:pPr marL="0" indent="0">
              <a:spcBef>
                <a:spcPct val="0"/>
              </a:spcBef>
              <a:defRPr/>
            </a:pPr>
            <a:r>
              <a:rPr lang="en-US" sz="2800" smtClean="0">
                <a:latin typeface="Calibri" pitchFamily="34" charset="0"/>
              </a:rPr>
              <a:t>A-G student completion: </a:t>
            </a:r>
          </a:p>
          <a:p>
            <a:pPr marL="400050" lvl="1" indent="0">
              <a:spcBef>
                <a:spcPct val="0"/>
              </a:spcBef>
              <a:buFontTx/>
              <a:buNone/>
              <a:defRPr/>
            </a:pPr>
            <a:r>
              <a:rPr lang="en-US" sz="2400" smtClean="0">
                <a:latin typeface="Calibri" pitchFamily="34" charset="0"/>
              </a:rPr>
              <a:t>57% for CPAs vs. 36% statewide</a:t>
            </a:r>
          </a:p>
          <a:p>
            <a:pPr marL="0" indent="0">
              <a:spcBef>
                <a:spcPct val="0"/>
              </a:spcBef>
              <a:buFontTx/>
              <a:buNone/>
              <a:defRPr/>
            </a:pPr>
            <a:endParaRPr lang="en-US" sz="1000" smtClean="0">
              <a:latin typeface="Calibri" pitchFamily="34" charset="0"/>
            </a:endParaRPr>
          </a:p>
          <a:p>
            <a:pPr marL="400050" lvl="1" indent="0">
              <a:spcBef>
                <a:spcPct val="0"/>
              </a:spcBef>
              <a:buFont typeface="Arial" pitchFamily="34" charset="0"/>
              <a:buChar char="•"/>
              <a:defRPr/>
            </a:pPr>
            <a:r>
              <a:rPr lang="en-US" smtClean="0">
                <a:latin typeface="Calibri" pitchFamily="34" charset="0"/>
              </a:rPr>
              <a:t>88% CPA college-going rate</a:t>
            </a:r>
            <a:endParaRPr lang="en-US" sz="1000" smtClean="0">
              <a:latin typeface="Calibri" pitchFamily="34" charset="0"/>
            </a:endParaRPr>
          </a:p>
          <a:p>
            <a:pPr marL="0" indent="0">
              <a:spcBef>
                <a:spcPct val="0"/>
              </a:spcBef>
              <a:defRPr/>
            </a:pPr>
            <a:endParaRPr lang="en-US" sz="1000" smtClean="0">
              <a:latin typeface="Calibri" pitchFamily="34" charset="0"/>
            </a:endParaRPr>
          </a:p>
          <a:p>
            <a:pPr marL="0" indent="0">
              <a:spcBef>
                <a:spcPct val="0"/>
              </a:spcBef>
              <a:defRPr/>
            </a:pPr>
            <a:r>
              <a:rPr lang="en-US" sz="2800" smtClean="0">
                <a:latin typeface="Calibri" pitchFamily="34" charset="0"/>
              </a:rPr>
              <a:t>Similar evidence from 2006 CPA report</a:t>
            </a:r>
          </a:p>
          <a:p>
            <a:pPr marL="0" indent="0">
              <a:spcBef>
                <a:spcPct val="0"/>
              </a:spcBef>
              <a:defRPr/>
            </a:pPr>
            <a:endParaRPr lang="en-US" sz="2800" smtClean="0">
              <a:latin typeface="Calibri" pitchFamily="34" charset="0"/>
            </a:endParaRPr>
          </a:p>
          <a:p>
            <a:pPr marL="0" indent="0">
              <a:defRPr/>
            </a:pPr>
            <a:endParaRPr lang="en-US" sz="2000" smtClean="0">
              <a:latin typeface="Calibri" pitchFamily="34" charset="0"/>
            </a:endParaRPr>
          </a:p>
        </p:txBody>
      </p:sp>
      <p:pic>
        <p:nvPicPr>
          <p:cNvPr id="18435"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905000" y="381000"/>
            <a:ext cx="6858000" cy="5867400"/>
          </a:xfrm>
        </p:spPr>
        <p:txBody>
          <a:bodyPr/>
          <a:lstStyle/>
          <a:p>
            <a:pPr marL="0" indent="0" algn="ctr">
              <a:spcBef>
                <a:spcPct val="0"/>
              </a:spcBef>
              <a:buFontTx/>
              <a:buNone/>
              <a:defRPr/>
            </a:pPr>
            <a:r>
              <a:rPr lang="en-US" sz="3600" smtClean="0">
                <a:latin typeface="Calibri" pitchFamily="34" charset="0"/>
              </a:rPr>
              <a:t>CART</a:t>
            </a:r>
            <a:r>
              <a:rPr lang="ja-JP" altLang="en-US" sz="3600" smtClean="0">
                <a:latin typeface="Calibri" pitchFamily="34" charset="0"/>
              </a:rPr>
              <a:t>’</a:t>
            </a:r>
            <a:r>
              <a:rPr lang="en-US" altLang="ja-JP" sz="3600" smtClean="0">
                <a:latin typeface="Calibri" pitchFamily="34" charset="0"/>
              </a:rPr>
              <a:t>s data from 2002-2008</a:t>
            </a:r>
          </a:p>
          <a:p>
            <a:pPr marL="0" indent="0">
              <a:spcBef>
                <a:spcPct val="0"/>
              </a:spcBef>
              <a:buFontTx/>
              <a:buNone/>
              <a:defRPr/>
            </a:pPr>
            <a:endParaRPr lang="en-US" sz="2400" smtClean="0">
              <a:latin typeface="Calibri" pitchFamily="34" charset="0"/>
            </a:endParaRPr>
          </a:p>
          <a:p>
            <a:pPr marL="0" indent="0">
              <a:spcBef>
                <a:spcPct val="0"/>
              </a:spcBef>
              <a:buFontTx/>
              <a:buNone/>
              <a:defRPr/>
            </a:pPr>
            <a:endParaRPr lang="en-US" sz="2400" smtClean="0">
              <a:latin typeface="Calibri" pitchFamily="34" charset="0"/>
            </a:endParaRPr>
          </a:p>
          <a:p>
            <a:pPr marL="0" indent="0">
              <a:spcBef>
                <a:spcPct val="0"/>
              </a:spcBef>
              <a:defRPr/>
            </a:pPr>
            <a:r>
              <a:rPr lang="en-US" sz="2400" smtClean="0">
                <a:latin typeface="Calibri" pitchFamily="34" charset="0"/>
              </a:rPr>
              <a:t>71% of CART students in community college</a:t>
            </a:r>
          </a:p>
          <a:p>
            <a:pPr marL="0" indent="0">
              <a:spcBef>
                <a:spcPct val="0"/>
              </a:spcBef>
              <a:buFontTx/>
              <a:buNone/>
              <a:defRPr/>
            </a:pPr>
            <a:endParaRPr lang="en-US" sz="2400" smtClean="0">
              <a:latin typeface="Calibri" pitchFamily="34" charset="0"/>
            </a:endParaRPr>
          </a:p>
          <a:p>
            <a:pPr marL="0" indent="0">
              <a:spcBef>
                <a:spcPct val="0"/>
              </a:spcBef>
              <a:defRPr/>
            </a:pPr>
            <a:r>
              <a:rPr lang="en-US" sz="2400" smtClean="0">
                <a:latin typeface="Calibri" pitchFamily="34" charset="0"/>
              </a:rPr>
              <a:t>60% of non-CART in community college </a:t>
            </a:r>
          </a:p>
          <a:p>
            <a:pPr marL="0" indent="0">
              <a:spcBef>
                <a:spcPct val="0"/>
              </a:spcBef>
              <a:buFontTx/>
              <a:buNone/>
              <a:defRPr/>
            </a:pPr>
            <a:endParaRPr lang="en-US" sz="2400" smtClean="0">
              <a:latin typeface="Calibri" pitchFamily="34" charset="0"/>
            </a:endParaRPr>
          </a:p>
          <a:p>
            <a:pPr marL="0" indent="0">
              <a:spcBef>
                <a:spcPct val="0"/>
              </a:spcBef>
              <a:defRPr/>
            </a:pPr>
            <a:r>
              <a:rPr lang="en-US" sz="2400" smtClean="0">
                <a:latin typeface="Calibri" pitchFamily="34" charset="0"/>
              </a:rPr>
              <a:t>Same percentages one year after high school </a:t>
            </a:r>
          </a:p>
          <a:p>
            <a:pPr marL="0" indent="0">
              <a:spcBef>
                <a:spcPct val="0"/>
              </a:spcBef>
              <a:buFontTx/>
              <a:buNone/>
              <a:defRPr/>
            </a:pPr>
            <a:endParaRPr lang="en-US" sz="2400" smtClean="0">
              <a:latin typeface="Calibri" pitchFamily="34" charset="0"/>
            </a:endParaRPr>
          </a:p>
          <a:p>
            <a:pPr marL="0" indent="0">
              <a:spcBef>
                <a:spcPct val="0"/>
              </a:spcBef>
              <a:defRPr/>
            </a:pPr>
            <a:r>
              <a:rPr lang="en-US" sz="2400" smtClean="0">
                <a:latin typeface="Calibri" pitchFamily="34" charset="0"/>
              </a:rPr>
              <a:t>Postsecondary up 2% for CART vs non-CART</a:t>
            </a:r>
          </a:p>
        </p:txBody>
      </p:sp>
      <p:pic>
        <p:nvPicPr>
          <p:cNvPr id="19459"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defRPr/>
            </a:pPr>
            <a:r>
              <a:rPr lang="en-US">
                <a:latin typeface="Calibri" charset="0"/>
                <a:ea typeface="ＭＳ Ｐゴシック" charset="0"/>
              </a:rPr>
              <a:t>Project- and Problem-Based Learning</a:t>
            </a:r>
          </a:p>
        </p:txBody>
      </p:sp>
      <p:sp>
        <p:nvSpPr>
          <p:cNvPr id="20483" name="Content Placeholder 2"/>
          <p:cNvSpPr>
            <a:spLocks noGrp="1"/>
          </p:cNvSpPr>
          <p:nvPr>
            <p:ph idx="1"/>
          </p:nvPr>
        </p:nvSpPr>
        <p:spPr>
          <a:xfrm>
            <a:off x="1905000" y="2743200"/>
            <a:ext cx="6858000" cy="2438400"/>
          </a:xfrm>
        </p:spPr>
        <p:txBody>
          <a:bodyPr/>
          <a:lstStyle/>
          <a:p>
            <a:pPr marL="0" indent="0">
              <a:buFontTx/>
              <a:buNone/>
              <a:defRPr/>
            </a:pPr>
            <a:r>
              <a:rPr lang="en-US" sz="1800">
                <a:latin typeface="Calibri" charset="0"/>
                <a:ea typeface="ＭＳ Ｐゴシック" charset="0"/>
              </a:rPr>
              <a:t>Applied learning often takes the form of project- or problem-based learning. </a:t>
            </a:r>
          </a:p>
          <a:p>
            <a:pPr marL="0" indent="0">
              <a:buFontTx/>
              <a:buNone/>
              <a:defRPr/>
            </a:pPr>
            <a:endParaRPr lang="en-US" sz="1800">
              <a:latin typeface="Calibri" charset="0"/>
              <a:ea typeface="ＭＳ Ｐゴシック" charset="0"/>
            </a:endParaRPr>
          </a:p>
          <a:p>
            <a:pPr marL="0" indent="0">
              <a:defRPr/>
            </a:pPr>
            <a:r>
              <a:rPr lang="en-US" sz="1800">
                <a:latin typeface="Calibri" charset="0"/>
                <a:ea typeface="ＭＳ Ｐゴシック" charset="0"/>
              </a:rPr>
              <a:t>Promotes problem-solving skills and higher-order thinking.</a:t>
            </a:r>
          </a:p>
          <a:p>
            <a:pPr marL="0" indent="0">
              <a:defRPr/>
            </a:pPr>
            <a:r>
              <a:rPr lang="en-US" sz="1800">
                <a:latin typeface="Calibri" charset="0"/>
                <a:ea typeface="ＭＳ Ｐゴシック" charset="0"/>
              </a:rPr>
              <a:t>Link school-based instruction with activity beyond the class</a:t>
            </a:r>
          </a:p>
          <a:p>
            <a:pPr marL="0" indent="0">
              <a:defRPr/>
            </a:pPr>
            <a:r>
              <a:rPr lang="en-US" sz="1800">
                <a:latin typeface="Calibri" charset="0"/>
                <a:ea typeface="ＭＳ Ｐゴシック" charset="0"/>
              </a:rPr>
              <a:t>Value of approach beyond success in school</a:t>
            </a:r>
          </a:p>
          <a:p>
            <a:pPr marL="0" indent="0">
              <a:defRPr/>
            </a:pPr>
            <a:r>
              <a:rPr lang="en-US" sz="1800">
                <a:latin typeface="Calibri" charset="0"/>
                <a:ea typeface="ＭＳ Ｐゴシック" charset="0"/>
              </a:rPr>
              <a:t>6As of a project based learning</a:t>
            </a:r>
          </a:p>
          <a:p>
            <a:pPr marL="0" indent="0">
              <a:defRPr/>
            </a:pPr>
            <a:endParaRPr lang="en-US" sz="1800">
              <a:latin typeface="Calibri" charset="0"/>
              <a:ea typeface="ＭＳ Ｐゴシック" charset="0"/>
            </a:endParaRPr>
          </a:p>
          <a:p>
            <a:pPr marL="0" indent="0">
              <a:buFontTx/>
              <a:buNone/>
              <a:defRPr/>
            </a:pPr>
            <a:endParaRPr lang="en-US" sz="1800">
              <a:latin typeface="Calibri" charset="0"/>
              <a:ea typeface="ＭＳ Ｐゴシック" charset="0"/>
            </a:endParaRPr>
          </a:p>
          <a:p>
            <a:pPr marL="0" indent="0">
              <a:buFontTx/>
              <a:buNone/>
              <a:defRPr/>
            </a:pPr>
            <a:endParaRPr lang="en-US" sz="1400">
              <a:latin typeface="Calibri" charset="0"/>
              <a:ea typeface="ＭＳ Ｐゴシック" charset="0"/>
            </a:endParaRPr>
          </a:p>
        </p:txBody>
      </p:sp>
      <p:pic>
        <p:nvPicPr>
          <p:cNvPr id="20484"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4419600" y="0"/>
            <a:ext cx="4724400" cy="6858000"/>
          </a:xfrm>
        </p:spPr>
        <p:txBody>
          <a:bodyPr/>
          <a:lstStyle/>
          <a:p>
            <a:pPr>
              <a:lnSpc>
                <a:spcPct val="90000"/>
              </a:lnSpc>
              <a:buFontTx/>
              <a:buNone/>
              <a:defRPr/>
            </a:pPr>
            <a:r>
              <a:rPr lang="en-US" sz="4400" b="1" u="sng">
                <a:latin typeface="Calibri" charset="0"/>
                <a:ea typeface="ＭＳ Ｐゴシック" charset="0"/>
              </a:rPr>
              <a:t>Authenticity</a:t>
            </a:r>
            <a:endParaRPr lang="en-US" sz="2400" b="1" u="sng">
              <a:latin typeface="Calibri" charset="0"/>
              <a:ea typeface="ＭＳ Ｐゴシック" charset="0"/>
            </a:endParaRPr>
          </a:p>
          <a:p>
            <a:pPr>
              <a:lnSpc>
                <a:spcPct val="90000"/>
              </a:lnSpc>
              <a:defRPr/>
            </a:pPr>
            <a:endParaRPr lang="en-US" sz="2400" b="1">
              <a:latin typeface="Calibri" charset="0"/>
              <a:ea typeface="ＭＳ Ｐゴシック" charset="0"/>
            </a:endParaRPr>
          </a:p>
          <a:p>
            <a:pPr>
              <a:lnSpc>
                <a:spcPct val="80000"/>
              </a:lnSpc>
              <a:buFontTx/>
              <a:buNone/>
              <a:defRPr/>
            </a:pPr>
            <a:r>
              <a:rPr lang="en-US" sz="2400" b="1">
                <a:latin typeface="Calibri" charset="0"/>
                <a:ea typeface="ＭＳ Ｐゴシック" charset="0"/>
              </a:rPr>
              <a:t>Projects</a:t>
            </a:r>
            <a:r>
              <a:rPr lang="en-US" sz="2400">
                <a:latin typeface="Calibri" charset="0"/>
                <a:ea typeface="ＭＳ Ｐゴシック" charset="0"/>
              </a:rPr>
              <a:t>:</a:t>
            </a:r>
          </a:p>
          <a:p>
            <a:pPr>
              <a:lnSpc>
                <a:spcPct val="80000"/>
              </a:lnSpc>
              <a:defRPr/>
            </a:pPr>
            <a:r>
              <a:rPr lang="en-US" sz="2400">
                <a:latin typeface="Calibri" charset="0"/>
                <a:ea typeface="ＭＳ Ｐゴシック" charset="0"/>
              </a:rPr>
              <a:t>use a real world context (e.g., community, workplace problems) </a:t>
            </a:r>
          </a:p>
          <a:p>
            <a:pPr>
              <a:lnSpc>
                <a:spcPct val="80000"/>
              </a:lnSpc>
              <a:defRPr/>
            </a:pPr>
            <a:endParaRPr lang="en-US" sz="2400">
              <a:latin typeface="Calibri" charset="0"/>
              <a:ea typeface="ＭＳ Ｐゴシック" charset="0"/>
            </a:endParaRPr>
          </a:p>
          <a:p>
            <a:pPr>
              <a:lnSpc>
                <a:spcPct val="80000"/>
              </a:lnSpc>
              <a:defRPr/>
            </a:pPr>
            <a:r>
              <a:rPr lang="en-US" sz="2400">
                <a:latin typeface="Calibri" charset="0"/>
                <a:ea typeface="ＭＳ Ｐゴシック" charset="0"/>
              </a:rPr>
              <a:t>address issues that matter to the students.</a:t>
            </a:r>
          </a:p>
          <a:p>
            <a:pPr>
              <a:lnSpc>
                <a:spcPct val="80000"/>
              </a:lnSpc>
              <a:defRPr/>
            </a:pPr>
            <a:endParaRPr lang="en-US" sz="2400">
              <a:latin typeface="Calibri" charset="0"/>
              <a:ea typeface="ＭＳ Ｐゴシック" charset="0"/>
            </a:endParaRPr>
          </a:p>
          <a:p>
            <a:pPr>
              <a:lnSpc>
                <a:spcPct val="80000"/>
              </a:lnSpc>
              <a:buFontTx/>
              <a:buNone/>
              <a:defRPr/>
            </a:pPr>
            <a:r>
              <a:rPr lang="en-US" sz="2400" b="1">
                <a:latin typeface="Calibri" charset="0"/>
                <a:ea typeface="ＭＳ Ｐゴシック" charset="0"/>
              </a:rPr>
              <a:t>Record evidence of academic rigor </a:t>
            </a:r>
            <a:r>
              <a:rPr lang="en-US" sz="2400">
                <a:latin typeface="Calibri" charset="0"/>
                <a:ea typeface="ＭＳ Ｐゴシック" charset="0"/>
              </a:rPr>
              <a:t>in the project you selected. If you do not see it, you may hypothesize what academic rigor may be present in a project like this.</a:t>
            </a:r>
          </a:p>
        </p:txBody>
      </p:sp>
      <p:pic>
        <p:nvPicPr>
          <p:cNvPr id="21507" name="Picture 26" descr="ninth grade her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88913"/>
            <a:ext cx="42291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latin typeface="Calibri" charset="0"/>
                <a:ea typeface="ＭＳ Ｐゴシック" charset="0"/>
              </a:rPr>
              <a:t>Objectives</a:t>
            </a:r>
          </a:p>
        </p:txBody>
      </p:sp>
      <p:sp>
        <p:nvSpPr>
          <p:cNvPr id="4099" name="Rectangle 3"/>
          <p:cNvSpPr>
            <a:spLocks noGrp="1" noChangeArrowheads="1"/>
          </p:cNvSpPr>
          <p:nvPr>
            <p:ph type="body" idx="1"/>
          </p:nvPr>
        </p:nvSpPr>
        <p:spPr>
          <a:xfrm>
            <a:off x="2057400" y="1752600"/>
            <a:ext cx="6858000" cy="4495800"/>
          </a:xfrm>
        </p:spPr>
        <p:txBody>
          <a:bodyPr/>
          <a:lstStyle/>
          <a:p>
            <a:pPr eaLnBrk="1" hangingPunct="1">
              <a:lnSpc>
                <a:spcPct val="90000"/>
              </a:lnSpc>
              <a:defRPr/>
            </a:pPr>
            <a:r>
              <a:rPr lang="en-US" sz="2800" smtClean="0">
                <a:latin typeface="Calibri" pitchFamily="34" charset="0"/>
              </a:rPr>
              <a:t>What makes significant learning</a:t>
            </a:r>
          </a:p>
          <a:p>
            <a:pPr>
              <a:lnSpc>
                <a:spcPct val="90000"/>
              </a:lnSpc>
              <a:defRPr/>
            </a:pPr>
            <a:r>
              <a:rPr lang="en-US" sz="2800" smtClean="0">
                <a:latin typeface="Calibri" pitchFamily="34" charset="0"/>
              </a:rPr>
              <a:t>Basic background information</a:t>
            </a:r>
          </a:p>
          <a:p>
            <a:pPr lvl="1">
              <a:lnSpc>
                <a:spcPct val="90000"/>
              </a:lnSpc>
              <a:buFont typeface="Arial" pitchFamily="34" charset="0"/>
              <a:buChar char="•"/>
              <a:defRPr/>
            </a:pPr>
            <a:r>
              <a:rPr lang="en-US" smtClean="0">
                <a:latin typeface="Calibri" pitchFamily="34" charset="0"/>
              </a:rPr>
              <a:t>CCSS/CCRS/CTE</a:t>
            </a:r>
          </a:p>
          <a:p>
            <a:pPr lvl="1">
              <a:lnSpc>
                <a:spcPct val="90000"/>
              </a:lnSpc>
              <a:buFont typeface="Arial" pitchFamily="34" charset="0"/>
              <a:buChar char="•"/>
              <a:defRPr/>
            </a:pPr>
            <a:r>
              <a:rPr lang="en-US" smtClean="0">
                <a:latin typeface="Calibri" pitchFamily="34" charset="0"/>
              </a:rPr>
              <a:t>Linked Learning/CPA</a:t>
            </a:r>
          </a:p>
          <a:p>
            <a:pPr lvl="1">
              <a:lnSpc>
                <a:spcPct val="90000"/>
              </a:lnSpc>
              <a:buFont typeface="Arial" pitchFamily="34" charset="0"/>
              <a:buChar char="•"/>
              <a:defRPr/>
            </a:pPr>
            <a:r>
              <a:rPr lang="en-US" smtClean="0">
                <a:latin typeface="Calibri" pitchFamily="34" charset="0"/>
              </a:rPr>
              <a:t>Integrated Academics</a:t>
            </a:r>
          </a:p>
          <a:p>
            <a:pPr lvl="1">
              <a:lnSpc>
                <a:spcPct val="90000"/>
              </a:lnSpc>
              <a:buFont typeface="Arial" pitchFamily="34" charset="0"/>
              <a:buChar char="•"/>
              <a:defRPr/>
            </a:pPr>
            <a:r>
              <a:rPr lang="en-US" sz="2400" smtClean="0">
                <a:latin typeface="Calibri" pitchFamily="34" charset="0"/>
              </a:rPr>
              <a:t>Collaboration with CORE/CTE</a:t>
            </a:r>
          </a:p>
          <a:p>
            <a:pPr lvl="1">
              <a:lnSpc>
                <a:spcPct val="90000"/>
              </a:lnSpc>
              <a:buFont typeface="Arial" pitchFamily="34" charset="0"/>
              <a:buChar char="•"/>
              <a:defRPr/>
            </a:pPr>
            <a:r>
              <a:rPr lang="en-US" smtClean="0">
                <a:latin typeface="Calibri" pitchFamily="34" charset="0"/>
              </a:rPr>
              <a:t>6As of projects</a:t>
            </a:r>
          </a:p>
          <a:p>
            <a:pPr>
              <a:lnSpc>
                <a:spcPct val="90000"/>
              </a:lnSpc>
              <a:defRPr/>
            </a:pPr>
            <a:r>
              <a:rPr lang="en-US" sz="2800" smtClean="0">
                <a:latin typeface="Calibri" pitchFamily="34" charset="0"/>
              </a:rPr>
              <a:t>Project Based Learning Analysis</a:t>
            </a:r>
          </a:p>
          <a:p>
            <a:pPr>
              <a:lnSpc>
                <a:spcPct val="90000"/>
              </a:lnSpc>
              <a:defRPr/>
            </a:pPr>
            <a:r>
              <a:rPr lang="en-US" sz="2800" smtClean="0">
                <a:latin typeface="Calibri" pitchFamily="34" charset="0"/>
              </a:rPr>
              <a:t>Gallery Walks/Next Steps</a:t>
            </a:r>
          </a:p>
          <a:p>
            <a:pPr>
              <a:lnSpc>
                <a:spcPct val="90000"/>
              </a:lnSpc>
              <a:defRPr/>
            </a:pPr>
            <a:r>
              <a:rPr lang="en-US" sz="2800" smtClean="0">
                <a:latin typeface="Calibri" pitchFamily="34" charset="0"/>
              </a:rPr>
              <a:t>Questions</a:t>
            </a:r>
            <a:endParaRPr lang="en-US" sz="2400" smtClean="0">
              <a:latin typeface="Calibri" pitchFamily="34" charset="0"/>
            </a:endParaRPr>
          </a:p>
          <a:p>
            <a:pPr>
              <a:lnSpc>
                <a:spcPct val="90000"/>
              </a:lnSpc>
              <a:buFontTx/>
              <a:buNone/>
              <a:defRPr/>
            </a:pPr>
            <a:endParaRPr lang="en-US" sz="3600" smtClean="0">
              <a:latin typeface="Calibri" pitchFamily="34" charset="0"/>
            </a:endParaRPr>
          </a:p>
        </p:txBody>
      </p:sp>
      <p:pic>
        <p:nvPicPr>
          <p:cNvPr id="4100"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body" idx="4294967295"/>
          </p:nvPr>
        </p:nvSpPr>
        <p:spPr>
          <a:xfrm>
            <a:off x="4419600" y="0"/>
            <a:ext cx="4724400" cy="6858000"/>
          </a:xfrm>
        </p:spPr>
        <p:txBody>
          <a:bodyPr/>
          <a:lstStyle/>
          <a:p>
            <a:pPr>
              <a:lnSpc>
                <a:spcPct val="90000"/>
              </a:lnSpc>
              <a:buFontTx/>
              <a:buNone/>
              <a:defRPr/>
            </a:pPr>
            <a:r>
              <a:rPr lang="en-US" sz="4400" b="1" u="sng">
                <a:latin typeface="Calibri" charset="0"/>
                <a:ea typeface="ＭＳ Ｐゴシック" charset="0"/>
              </a:rPr>
              <a:t>Academic Rigor</a:t>
            </a:r>
            <a:r>
              <a:rPr lang="en-US" sz="2400" b="1" u="sng">
                <a:latin typeface="Calibri" charset="0"/>
                <a:ea typeface="ＭＳ Ｐゴシック" charset="0"/>
              </a:rPr>
              <a:t> </a:t>
            </a:r>
          </a:p>
          <a:p>
            <a:pPr>
              <a:lnSpc>
                <a:spcPct val="90000"/>
              </a:lnSpc>
              <a:defRPr/>
            </a:pPr>
            <a:endParaRPr lang="en-US" sz="2400" b="1">
              <a:solidFill>
                <a:srgbClr val="800000"/>
              </a:solidFill>
              <a:latin typeface="Calibri" charset="0"/>
              <a:ea typeface="ＭＳ Ｐゴシック" charset="0"/>
            </a:endParaRPr>
          </a:p>
          <a:p>
            <a:pPr>
              <a:lnSpc>
                <a:spcPct val="90000"/>
              </a:lnSpc>
              <a:buClr>
                <a:schemeClr val="accent2"/>
              </a:buClr>
              <a:buFont typeface="Wingdings" charset="0"/>
              <a:buNone/>
              <a:defRPr/>
            </a:pPr>
            <a:r>
              <a:rPr lang="en-US" sz="2400" b="1">
                <a:latin typeface="Calibri" charset="0"/>
                <a:ea typeface="ＭＳ Ｐゴシック" charset="0"/>
              </a:rPr>
              <a:t>Projects:</a:t>
            </a:r>
          </a:p>
          <a:p>
            <a:pPr>
              <a:lnSpc>
                <a:spcPct val="90000"/>
              </a:lnSpc>
              <a:buClr>
                <a:schemeClr val="accent2"/>
              </a:buClr>
              <a:buFont typeface="Wingdings" charset="0"/>
              <a:buNone/>
              <a:defRPr/>
            </a:pPr>
            <a:endParaRPr lang="en-US" sz="1000">
              <a:latin typeface="Calibri" charset="0"/>
              <a:ea typeface="ＭＳ Ｐゴシック" charset="0"/>
            </a:endParaRPr>
          </a:p>
          <a:p>
            <a:pPr>
              <a:lnSpc>
                <a:spcPct val="90000"/>
              </a:lnSpc>
              <a:buFont typeface="Times" charset="0"/>
              <a:buChar char="•"/>
              <a:defRPr/>
            </a:pPr>
            <a:r>
              <a:rPr lang="en-US" sz="2400">
                <a:latin typeface="Calibri" charset="0"/>
                <a:ea typeface="ＭＳ Ｐゴシック" charset="0"/>
              </a:rPr>
              <a:t>Address key learning standards identified by the school or district</a:t>
            </a:r>
          </a:p>
          <a:p>
            <a:pPr>
              <a:lnSpc>
                <a:spcPct val="90000"/>
              </a:lnSpc>
              <a:buFont typeface="Times" charset="0"/>
              <a:buChar char="•"/>
              <a:defRPr/>
            </a:pPr>
            <a:endParaRPr lang="en-US" sz="2400">
              <a:latin typeface="Calibri" charset="0"/>
              <a:ea typeface="ＭＳ Ｐゴシック" charset="0"/>
            </a:endParaRPr>
          </a:p>
          <a:p>
            <a:pPr>
              <a:lnSpc>
                <a:spcPct val="90000"/>
              </a:lnSpc>
              <a:buFont typeface="Times" charset="0"/>
              <a:buChar char="•"/>
              <a:defRPr/>
            </a:pPr>
            <a:r>
              <a:rPr lang="en-US" sz="2400">
                <a:latin typeface="Calibri" charset="0"/>
                <a:ea typeface="ＭＳ Ｐゴシック" charset="0"/>
              </a:rPr>
              <a:t>Pose essential question(s) of relevance to student </a:t>
            </a:r>
          </a:p>
          <a:p>
            <a:pPr>
              <a:lnSpc>
                <a:spcPct val="90000"/>
              </a:lnSpc>
              <a:buFont typeface="Times" charset="0"/>
              <a:buChar char="•"/>
              <a:defRPr/>
            </a:pPr>
            <a:endParaRPr lang="en-US" sz="2400">
              <a:latin typeface="Calibri" charset="0"/>
              <a:ea typeface="ＭＳ Ｐゴシック" charset="0"/>
            </a:endParaRPr>
          </a:p>
          <a:p>
            <a:pPr>
              <a:lnSpc>
                <a:spcPct val="90000"/>
              </a:lnSpc>
              <a:buFont typeface="Times" charset="0"/>
              <a:buChar char="•"/>
              <a:defRPr/>
            </a:pPr>
            <a:r>
              <a:rPr lang="en-US" sz="2400">
                <a:latin typeface="Calibri" charset="0"/>
                <a:ea typeface="ＭＳ Ｐゴシック" charset="0"/>
              </a:rPr>
              <a:t>Span multiple disciplines and subject areas</a:t>
            </a:r>
          </a:p>
          <a:p>
            <a:pPr>
              <a:lnSpc>
                <a:spcPct val="90000"/>
              </a:lnSpc>
              <a:buFont typeface="Times" charset="0"/>
              <a:buChar char="•"/>
              <a:defRPr/>
            </a:pPr>
            <a:endParaRPr lang="en-US" sz="2400">
              <a:latin typeface="Calibri" charset="0"/>
              <a:ea typeface="ＭＳ Ｐゴシック" charset="0"/>
            </a:endParaRPr>
          </a:p>
          <a:p>
            <a:pPr>
              <a:lnSpc>
                <a:spcPct val="90000"/>
              </a:lnSpc>
              <a:buFont typeface="Times" charset="0"/>
              <a:buChar char="•"/>
              <a:defRPr/>
            </a:pPr>
            <a:r>
              <a:rPr lang="en-US" sz="2400">
                <a:latin typeface="Calibri" charset="0"/>
                <a:ea typeface="ＭＳ Ｐゴシック" charset="0"/>
              </a:rPr>
              <a:t>Develop habits of mind and work associated with academic and professional disciplines (e.g., to think like a scientist)</a:t>
            </a:r>
          </a:p>
          <a:p>
            <a:pPr>
              <a:lnSpc>
                <a:spcPct val="90000"/>
              </a:lnSpc>
              <a:defRPr/>
            </a:pPr>
            <a:endParaRPr lang="en-US" sz="2000">
              <a:latin typeface="Calibri" charset="0"/>
              <a:ea typeface="ＭＳ Ｐゴシック"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4191000" y="0"/>
            <a:ext cx="4953000" cy="6858000"/>
          </a:xfrm>
        </p:spPr>
        <p:txBody>
          <a:bodyPr/>
          <a:lstStyle/>
          <a:p>
            <a:pPr>
              <a:lnSpc>
                <a:spcPct val="80000"/>
              </a:lnSpc>
              <a:buFontTx/>
              <a:buNone/>
              <a:defRPr/>
            </a:pPr>
            <a:r>
              <a:rPr lang="en-US" sz="4400" b="1" u="sng">
                <a:latin typeface="Calibri" charset="0"/>
                <a:ea typeface="ＭＳ Ｐゴシック" charset="0"/>
              </a:rPr>
              <a:t>Applied Learning</a:t>
            </a:r>
            <a:endParaRPr lang="en-US" sz="4400" b="1" u="sng">
              <a:solidFill>
                <a:schemeClr val="accent2"/>
              </a:solidFill>
              <a:latin typeface="Calibri" charset="0"/>
              <a:ea typeface="ＭＳ Ｐゴシック" charset="0"/>
            </a:endParaRPr>
          </a:p>
          <a:p>
            <a:pPr>
              <a:lnSpc>
                <a:spcPct val="80000"/>
              </a:lnSpc>
              <a:buClr>
                <a:schemeClr val="accent2"/>
              </a:buClr>
              <a:buFont typeface="Wingdings" charset="0"/>
              <a:buNone/>
              <a:defRPr/>
            </a:pPr>
            <a:endParaRPr lang="en-US" sz="2800">
              <a:solidFill>
                <a:srgbClr val="800000"/>
              </a:solidFill>
              <a:latin typeface="Calibri" charset="0"/>
              <a:ea typeface="ＭＳ Ｐゴシック" charset="0"/>
            </a:endParaRPr>
          </a:p>
          <a:p>
            <a:pPr>
              <a:lnSpc>
                <a:spcPct val="80000"/>
              </a:lnSpc>
              <a:buFont typeface="Times" charset="0"/>
              <a:buNone/>
              <a:defRPr/>
            </a:pPr>
            <a:r>
              <a:rPr lang="en-US" sz="2800">
                <a:latin typeface="Calibri" charset="0"/>
                <a:ea typeface="ＭＳ Ｐゴシック" charset="0"/>
              </a:rPr>
              <a:t>Projects:</a:t>
            </a:r>
          </a:p>
          <a:p>
            <a:pPr>
              <a:lnSpc>
                <a:spcPct val="80000"/>
              </a:lnSpc>
              <a:buFont typeface="Times" charset="0"/>
              <a:buChar char="•"/>
              <a:defRPr/>
            </a:pPr>
            <a:endParaRPr lang="en-US" sz="11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Engage students in solving semi-structured problems </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Call for competencies expected in high-performance work organizations (e.g., teamwork, problem-solving, communication, etc.).</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Require students to develop organizational and self-management skills</a:t>
            </a:r>
          </a:p>
          <a:p>
            <a:pPr>
              <a:lnSpc>
                <a:spcPct val="80000"/>
              </a:lnSpc>
              <a:defRPr/>
            </a:pPr>
            <a:endParaRPr lang="en-US" sz="2000">
              <a:latin typeface="Calibri" charset="0"/>
              <a:ea typeface="ＭＳ Ｐゴシック" charset="0"/>
            </a:endParaRPr>
          </a:p>
        </p:txBody>
      </p:sp>
      <p:pic>
        <p:nvPicPr>
          <p:cNvPr id="23555" name="Picture 2" descr="j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3200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GabiSaraiJonMath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
            <a:ext cx="358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3962400" y="152400"/>
            <a:ext cx="4895850" cy="6477000"/>
          </a:xfrm>
        </p:spPr>
        <p:txBody>
          <a:bodyPr/>
          <a:lstStyle/>
          <a:p>
            <a:pPr>
              <a:lnSpc>
                <a:spcPct val="80000"/>
              </a:lnSpc>
              <a:buFontTx/>
              <a:buNone/>
              <a:defRPr/>
            </a:pPr>
            <a:r>
              <a:rPr lang="en-US" sz="4100" b="1" u="sng">
                <a:ea typeface="ＭＳ Ｐゴシック" charset="0"/>
              </a:rPr>
              <a:t>Active Exploration</a:t>
            </a:r>
          </a:p>
          <a:p>
            <a:pPr>
              <a:lnSpc>
                <a:spcPct val="80000"/>
              </a:lnSpc>
              <a:buClr>
                <a:schemeClr val="accent2"/>
              </a:buClr>
              <a:buFont typeface="Wingdings" charset="0"/>
              <a:buNone/>
              <a:defRPr/>
            </a:pPr>
            <a:endParaRPr lang="en-US" sz="3000">
              <a:latin typeface="Calibri" charset="0"/>
              <a:ea typeface="ＭＳ Ｐゴシック" charset="0"/>
            </a:endParaRPr>
          </a:p>
          <a:p>
            <a:pPr>
              <a:lnSpc>
                <a:spcPct val="80000"/>
              </a:lnSpc>
              <a:buFont typeface="Times" charset="0"/>
              <a:buNone/>
              <a:defRPr/>
            </a:pPr>
            <a:r>
              <a:rPr lang="en-US" sz="3000">
                <a:latin typeface="Calibri" charset="0"/>
                <a:ea typeface="ＭＳ Ｐゴシック" charset="0"/>
              </a:rPr>
              <a:t>Projects:</a:t>
            </a:r>
          </a:p>
          <a:p>
            <a:pPr>
              <a:lnSpc>
                <a:spcPct val="80000"/>
              </a:lnSpc>
              <a:buFont typeface="Times" charset="0"/>
              <a:buChar char="•"/>
              <a:defRPr/>
            </a:pPr>
            <a:endParaRPr lang="en-US" sz="1100">
              <a:latin typeface="Calibri" charset="0"/>
              <a:ea typeface="ＭＳ Ｐゴシック" charset="0"/>
            </a:endParaRPr>
          </a:p>
          <a:p>
            <a:pPr>
              <a:lnSpc>
                <a:spcPct val="80000"/>
              </a:lnSpc>
              <a:buFont typeface="Times" charset="0"/>
              <a:buChar char="•"/>
              <a:defRPr/>
            </a:pPr>
            <a:r>
              <a:rPr lang="en-US" sz="3000">
                <a:latin typeface="Calibri" charset="0"/>
                <a:ea typeface="ＭＳ Ｐゴシック" charset="0"/>
              </a:rPr>
              <a:t>Extend beyond the classroom </a:t>
            </a:r>
          </a:p>
          <a:p>
            <a:pPr>
              <a:lnSpc>
                <a:spcPct val="80000"/>
              </a:lnSpc>
              <a:buFont typeface="Times" charset="0"/>
              <a:buChar char="•"/>
              <a:defRPr/>
            </a:pPr>
            <a:endParaRPr lang="en-US" sz="3000">
              <a:latin typeface="Calibri" charset="0"/>
              <a:ea typeface="ＭＳ Ｐゴシック" charset="0"/>
            </a:endParaRPr>
          </a:p>
          <a:p>
            <a:pPr>
              <a:lnSpc>
                <a:spcPct val="80000"/>
              </a:lnSpc>
              <a:buFont typeface="Times" charset="0"/>
              <a:buChar char="•"/>
              <a:defRPr/>
            </a:pPr>
            <a:r>
              <a:rPr lang="en-US" sz="3000">
                <a:latin typeface="Calibri" charset="0"/>
                <a:ea typeface="ＭＳ Ｐゴシック" charset="0"/>
              </a:rPr>
              <a:t>Connect to field-based investigations, community explorations, and work internships</a:t>
            </a:r>
          </a:p>
          <a:p>
            <a:pPr>
              <a:lnSpc>
                <a:spcPct val="80000"/>
              </a:lnSpc>
              <a:buFont typeface="Times" charset="0"/>
              <a:buChar char="•"/>
              <a:defRPr/>
            </a:pPr>
            <a:endParaRPr lang="en-US" sz="3000">
              <a:latin typeface="Calibri" charset="0"/>
              <a:ea typeface="ＭＳ Ｐゴシック" charset="0"/>
            </a:endParaRPr>
          </a:p>
          <a:p>
            <a:pPr>
              <a:lnSpc>
                <a:spcPct val="80000"/>
              </a:lnSpc>
              <a:buFont typeface="Times" charset="0"/>
              <a:buChar char="•"/>
              <a:defRPr/>
            </a:pPr>
            <a:r>
              <a:rPr lang="en-US" sz="3000">
                <a:latin typeface="Calibri" charset="0"/>
                <a:ea typeface="ＭＳ Ｐゴシック" charset="0"/>
              </a:rPr>
              <a:t>Require real investigations using a variety of methods, media, and sources</a:t>
            </a:r>
          </a:p>
          <a:p>
            <a:pPr>
              <a:lnSpc>
                <a:spcPct val="80000"/>
              </a:lnSpc>
              <a:defRPr/>
            </a:pPr>
            <a:endParaRPr lang="en-US" sz="3000">
              <a:latin typeface="Futura" charset="0"/>
              <a:ea typeface="ＭＳ Ｐゴシック" charset="0"/>
            </a:endParaRPr>
          </a:p>
        </p:txBody>
      </p:sp>
      <p:pic>
        <p:nvPicPr>
          <p:cNvPr id="24579" name="Picture 2" descr="http://www.hightechhigh.org/unboxed/issue6/cards/img/DNA_Barcoding_Invasive_Spec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76250"/>
            <a:ext cx="3571875"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4191000" y="152400"/>
            <a:ext cx="4743450" cy="6477000"/>
          </a:xfrm>
        </p:spPr>
        <p:txBody>
          <a:bodyPr/>
          <a:lstStyle/>
          <a:p>
            <a:pPr>
              <a:lnSpc>
                <a:spcPct val="80000"/>
              </a:lnSpc>
              <a:buFontTx/>
              <a:buNone/>
              <a:defRPr/>
            </a:pPr>
            <a:r>
              <a:rPr lang="en-US" sz="3600" b="1" u="sng">
                <a:latin typeface="Calibri" charset="0"/>
                <a:ea typeface="ＭＳ Ｐゴシック" charset="0"/>
              </a:rPr>
              <a:t>Adult Connections</a:t>
            </a:r>
          </a:p>
          <a:p>
            <a:pPr>
              <a:lnSpc>
                <a:spcPct val="80000"/>
              </a:lnSpc>
              <a:buFont typeface="Times" charset="0"/>
              <a:buChar char="•"/>
              <a:defRPr/>
            </a:pPr>
            <a:endParaRPr lang="en-US" sz="2400">
              <a:latin typeface="Calibri" charset="0"/>
              <a:ea typeface="ＭＳ Ｐゴシック" charset="0"/>
            </a:endParaRPr>
          </a:p>
          <a:p>
            <a:pPr>
              <a:lnSpc>
                <a:spcPct val="80000"/>
              </a:lnSpc>
              <a:buFont typeface="Times" charset="0"/>
              <a:buNone/>
              <a:defRPr/>
            </a:pPr>
            <a:r>
              <a:rPr lang="en-US" sz="2800">
                <a:latin typeface="Calibri" charset="0"/>
                <a:ea typeface="ＭＳ Ｐゴシック" charset="0"/>
              </a:rPr>
              <a:t>Projects:</a:t>
            </a:r>
          </a:p>
          <a:p>
            <a:pPr>
              <a:lnSpc>
                <a:spcPct val="80000"/>
              </a:lnSpc>
              <a:buFont typeface="Times" charset="0"/>
              <a:buChar char="•"/>
              <a:defRPr/>
            </a:pPr>
            <a:endParaRPr lang="en-US" sz="10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Connect students with adult mentors and coaches from the wider community</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Expose students to adults with relevant expertise</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Engage adults in the design and assessment of student projects</a:t>
            </a:r>
          </a:p>
          <a:p>
            <a:pPr>
              <a:lnSpc>
                <a:spcPct val="80000"/>
              </a:lnSpc>
              <a:defRPr/>
            </a:pPr>
            <a:endParaRPr lang="en-US" sz="1000" b="1">
              <a:latin typeface="Calibri" charset="0"/>
              <a:ea typeface="ＭＳ Ｐゴシック" charset="0"/>
            </a:endParaRPr>
          </a:p>
        </p:txBody>
      </p:sp>
      <p:pic>
        <p:nvPicPr>
          <p:cNvPr id="25603" name="Picture 4" descr="AMPERSANDFRONT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22002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Ampvol1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352800"/>
            <a:ext cx="2151063"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4114800" y="0"/>
            <a:ext cx="5029200" cy="6629400"/>
          </a:xfrm>
        </p:spPr>
        <p:txBody>
          <a:bodyPr/>
          <a:lstStyle/>
          <a:p>
            <a:pPr>
              <a:lnSpc>
                <a:spcPct val="80000"/>
              </a:lnSpc>
              <a:buFontTx/>
              <a:buNone/>
              <a:defRPr/>
            </a:pPr>
            <a:r>
              <a:rPr lang="en-US" b="1" u="sng">
                <a:latin typeface="Calibri" charset="0"/>
                <a:ea typeface="ＭＳ Ｐゴシック" charset="0"/>
              </a:rPr>
              <a:t>Assessment Practices</a:t>
            </a:r>
          </a:p>
          <a:p>
            <a:pPr>
              <a:lnSpc>
                <a:spcPct val="80000"/>
              </a:lnSpc>
              <a:buClr>
                <a:schemeClr val="accent2"/>
              </a:buClr>
              <a:buFont typeface="Wingdings" charset="0"/>
              <a:buNone/>
              <a:defRPr/>
            </a:pPr>
            <a:endParaRPr lang="en-US" sz="2800">
              <a:latin typeface="Calibri" charset="0"/>
              <a:ea typeface="ＭＳ Ｐゴシック" charset="0"/>
            </a:endParaRPr>
          </a:p>
          <a:p>
            <a:pPr>
              <a:lnSpc>
                <a:spcPct val="80000"/>
              </a:lnSpc>
              <a:buClr>
                <a:schemeClr val="accent2"/>
              </a:buClr>
              <a:buFont typeface="Wingdings" charset="0"/>
              <a:buNone/>
              <a:defRPr/>
            </a:pPr>
            <a:r>
              <a:rPr lang="en-US" sz="2800">
                <a:latin typeface="Calibri" charset="0"/>
                <a:ea typeface="ＭＳ Ｐゴシック" charset="0"/>
              </a:rPr>
              <a:t>Projects:</a:t>
            </a:r>
          </a:p>
          <a:p>
            <a:pPr>
              <a:lnSpc>
                <a:spcPct val="80000"/>
              </a:lnSpc>
              <a:buClr>
                <a:schemeClr val="accent2"/>
              </a:buClr>
              <a:buFont typeface="Wingdings" charset="0"/>
              <a:buNone/>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Provide milestones/checkpoints </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Involve lots of reflection for students and teachers</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Result in exhibitions and performances</a:t>
            </a:r>
          </a:p>
          <a:p>
            <a:pPr>
              <a:lnSpc>
                <a:spcPct val="80000"/>
              </a:lnSpc>
              <a:buFont typeface="Times" charset="0"/>
              <a:buChar char="•"/>
              <a:defRPr/>
            </a:pPr>
            <a:endParaRPr lang="en-US" sz="2800">
              <a:latin typeface="Calibri" charset="0"/>
              <a:ea typeface="ＭＳ Ｐゴシック" charset="0"/>
            </a:endParaRPr>
          </a:p>
          <a:p>
            <a:pPr>
              <a:lnSpc>
                <a:spcPct val="80000"/>
              </a:lnSpc>
              <a:buFont typeface="Times" charset="0"/>
              <a:buChar char="•"/>
              <a:defRPr/>
            </a:pPr>
            <a:r>
              <a:rPr lang="en-US" sz="2800">
                <a:latin typeface="Calibri" charset="0"/>
                <a:ea typeface="ＭＳ Ｐゴシック" charset="0"/>
              </a:rPr>
              <a:t>Are grounded in personal, school and real-world standards of performance</a:t>
            </a:r>
          </a:p>
        </p:txBody>
      </p:sp>
      <p:pic>
        <p:nvPicPr>
          <p:cNvPr id="26627" name="Picture 2" descr="http://www.hightechhigh.org/unboxed/issue2/cards/img/zo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549275"/>
            <a:ext cx="3884612"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905000" y="152400"/>
            <a:ext cx="6858000" cy="6477000"/>
          </a:xfrm>
        </p:spPr>
        <p:txBody>
          <a:bodyPr/>
          <a:lstStyle/>
          <a:p>
            <a:pPr marL="609600" indent="-609600" algn="ctr">
              <a:spcBef>
                <a:spcPct val="0"/>
              </a:spcBef>
              <a:buFontTx/>
              <a:buNone/>
              <a:defRPr/>
            </a:pPr>
            <a:r>
              <a:rPr lang="en-US" sz="3600" b="1">
                <a:latin typeface="Calibri" charset="0"/>
                <a:ea typeface="ＭＳ Ｐゴシック" charset="0"/>
              </a:rPr>
              <a:t>Project Analysis</a:t>
            </a:r>
          </a:p>
          <a:p>
            <a:pPr marL="609600" indent="-609600">
              <a:spcBef>
                <a:spcPct val="0"/>
              </a:spcBef>
              <a:buFontTx/>
              <a:buNone/>
              <a:defRPr/>
            </a:pPr>
            <a:endParaRPr lang="en-US" sz="1000" b="1">
              <a:latin typeface="Calibri" charset="0"/>
              <a:ea typeface="ＭＳ Ｐゴシック" charset="0"/>
            </a:endParaRPr>
          </a:p>
          <a:p>
            <a:pPr marL="609600" indent="-609600">
              <a:spcBef>
                <a:spcPct val="0"/>
              </a:spcBef>
              <a:buFontTx/>
              <a:buNone/>
              <a:defRPr/>
            </a:pPr>
            <a:endParaRPr lang="en-US" sz="1000">
              <a:latin typeface="Calibri" charset="0"/>
              <a:ea typeface="ＭＳ Ｐゴシック" charset="0"/>
            </a:endParaRPr>
          </a:p>
          <a:p>
            <a:pPr marL="609600" indent="-609600">
              <a:spcBef>
                <a:spcPct val="0"/>
              </a:spcBef>
              <a:buFontTx/>
              <a:buNone/>
              <a:defRPr/>
            </a:pPr>
            <a:endParaRPr lang="en-US" sz="1000">
              <a:latin typeface="Calibri" charset="0"/>
              <a:ea typeface="ＭＳ Ｐゴシック" charset="0"/>
            </a:endParaRPr>
          </a:p>
          <a:p>
            <a:pPr marL="609600" indent="-609600" eaLnBrk="1" hangingPunct="1">
              <a:spcBef>
                <a:spcPct val="0"/>
              </a:spcBef>
              <a:buFontTx/>
              <a:buNone/>
              <a:defRPr/>
            </a:pPr>
            <a:r>
              <a:rPr lang="en-US" sz="2400">
                <a:latin typeface="Calibri" charset="0"/>
                <a:ea typeface="ＭＳ Ｐゴシック" charset="0"/>
                <a:cs typeface="ＭＳ Ｐゴシック" charset="0"/>
              </a:rPr>
              <a:t>1.	Find a partner </a:t>
            </a:r>
          </a:p>
          <a:p>
            <a:pPr marL="609600" indent="-609600" eaLnBrk="1" hangingPunct="1">
              <a:spcBef>
                <a:spcPct val="0"/>
              </a:spcBef>
              <a:buFontTx/>
              <a:buNone/>
              <a:defRPr/>
            </a:pPr>
            <a:r>
              <a:rPr lang="en-US" sz="2400">
                <a:latin typeface="Calibri" charset="0"/>
                <a:ea typeface="ＭＳ Ｐゴシック" charset="0"/>
                <a:cs typeface="ＭＳ Ｐゴシック" charset="0"/>
              </a:rPr>
              <a:t>2. 	Select 2-3 project cards</a:t>
            </a:r>
          </a:p>
          <a:p>
            <a:pPr marL="609600" indent="-609600" eaLnBrk="1" hangingPunct="1">
              <a:spcBef>
                <a:spcPct val="0"/>
              </a:spcBef>
              <a:buFontTx/>
              <a:buNone/>
              <a:defRPr/>
            </a:pPr>
            <a:r>
              <a:rPr lang="en-US" sz="2400">
                <a:latin typeface="Calibri" charset="0"/>
                <a:ea typeface="ＭＳ Ｐゴシック" charset="0"/>
                <a:cs typeface="ＭＳ Ｐゴシック" charset="0"/>
              </a:rPr>
              <a:t>3. 	Examine each card and share:</a:t>
            </a:r>
          </a:p>
          <a:p>
            <a:pPr marL="609600" indent="-609600" eaLnBrk="1" hangingPunct="1">
              <a:spcBef>
                <a:spcPct val="0"/>
              </a:spcBef>
              <a:buFontTx/>
              <a:buNone/>
              <a:defRPr/>
            </a:pPr>
            <a:endParaRPr lang="en-US" sz="2400">
              <a:latin typeface="Calibri" charset="0"/>
              <a:ea typeface="ＭＳ Ｐゴシック" charset="0"/>
              <a:cs typeface="ＭＳ Ｐゴシック" charset="0"/>
            </a:endParaRPr>
          </a:p>
          <a:p>
            <a:pPr marL="609600" indent="-609600" eaLnBrk="1" hangingPunct="1">
              <a:spcBef>
                <a:spcPct val="0"/>
              </a:spcBef>
              <a:defRPr/>
            </a:pPr>
            <a:r>
              <a:rPr lang="en-US" sz="2400">
                <a:latin typeface="Calibri" charset="0"/>
                <a:ea typeface="ＭＳ Ｐゴシック" charset="0"/>
                <a:cs typeface="ＭＳ Ｐゴシック" charset="0"/>
              </a:rPr>
              <a:t>Why you chose it?</a:t>
            </a:r>
          </a:p>
          <a:p>
            <a:pPr marL="609600" indent="-609600" eaLnBrk="1" hangingPunct="1">
              <a:spcBef>
                <a:spcPct val="0"/>
              </a:spcBef>
              <a:defRPr/>
            </a:pPr>
            <a:r>
              <a:rPr lang="en-US" sz="2400">
                <a:latin typeface="Calibri" charset="0"/>
                <a:ea typeface="ＭＳ Ｐゴシック" charset="0"/>
                <a:cs typeface="ＭＳ Ｐゴシック" charset="0"/>
              </a:rPr>
              <a:t>How it might connect to the CTE Standards ?</a:t>
            </a:r>
          </a:p>
          <a:p>
            <a:pPr marL="609600" indent="-609600" eaLnBrk="1" hangingPunct="1">
              <a:spcBef>
                <a:spcPct val="0"/>
              </a:spcBef>
              <a:defRPr/>
            </a:pPr>
            <a:r>
              <a:rPr lang="en-US" sz="2400">
                <a:latin typeface="Calibri" charset="0"/>
                <a:ea typeface="ＭＳ Ｐゴシック" charset="0"/>
                <a:cs typeface="ＭＳ Ｐゴシック" charset="0"/>
              </a:rPr>
              <a:t>How it might connect to your practice?</a:t>
            </a:r>
          </a:p>
          <a:p>
            <a:pPr marL="609600" indent="-609600" eaLnBrk="1" hangingPunct="1">
              <a:spcBef>
                <a:spcPct val="0"/>
              </a:spcBef>
              <a:defRPr/>
            </a:pPr>
            <a:endParaRPr lang="en-US" sz="2400">
              <a:latin typeface="Calibri" charset="0"/>
              <a:ea typeface="ＭＳ Ｐゴシック" charset="0"/>
              <a:cs typeface="ＭＳ Ｐゴシック" charset="0"/>
            </a:endParaRPr>
          </a:p>
          <a:p>
            <a:pPr marL="609600" indent="-609600" eaLnBrk="1" hangingPunct="1">
              <a:spcBef>
                <a:spcPct val="0"/>
              </a:spcBef>
              <a:buFontTx/>
              <a:buNone/>
              <a:defRPr/>
            </a:pPr>
            <a:r>
              <a:rPr lang="en-US" sz="2400">
                <a:latin typeface="Calibri" charset="0"/>
                <a:ea typeface="ＭＳ Ｐゴシック" charset="0"/>
                <a:cs typeface="ＭＳ Ｐゴシック" charset="0"/>
              </a:rPr>
              <a:t>4. 	Be Ready to share your findings with the group.</a:t>
            </a:r>
            <a:endParaRPr lang="en-US" sz="2800">
              <a:latin typeface="Calibri" charset="0"/>
              <a:ea typeface="ＭＳ Ｐゴシック" charset="0"/>
            </a:endParaRPr>
          </a:p>
          <a:p>
            <a:pPr marL="609600" indent="-609600">
              <a:spcBef>
                <a:spcPct val="0"/>
              </a:spcBef>
              <a:defRPr/>
            </a:pPr>
            <a:endParaRPr lang="en-US" sz="2800">
              <a:latin typeface="Calibri" charset="0"/>
              <a:ea typeface="ＭＳ Ｐゴシック" charset="0"/>
            </a:endParaRPr>
          </a:p>
          <a:p>
            <a:pPr marL="609600" indent="-609600">
              <a:defRPr/>
            </a:pPr>
            <a:endParaRPr lang="en-US" sz="2000">
              <a:latin typeface="Calibri" charset="0"/>
              <a:ea typeface="ＭＳ Ｐゴシック" charset="0"/>
            </a:endParaRPr>
          </a:p>
        </p:txBody>
      </p:sp>
      <p:pic>
        <p:nvPicPr>
          <p:cNvPr id="27651" name="Picture 11" descr="H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0"/>
            <a:ext cx="1371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1981200" y="609600"/>
            <a:ext cx="6858000" cy="4648200"/>
          </a:xfrm>
        </p:spPr>
        <p:txBody>
          <a:bodyPr/>
          <a:lstStyle/>
          <a:p>
            <a:pPr marL="0" indent="0">
              <a:spcBef>
                <a:spcPct val="0"/>
              </a:spcBef>
              <a:defRPr/>
            </a:pPr>
            <a:endParaRPr lang="en-US" sz="2400">
              <a:latin typeface="Calibri" charset="0"/>
              <a:ea typeface="ＭＳ Ｐゴシック" charset="0"/>
              <a:cs typeface="ＭＳ Ｐゴシック" charset="0"/>
            </a:endParaRPr>
          </a:p>
          <a:p>
            <a:pPr marL="0" indent="0" algn="ctr">
              <a:spcBef>
                <a:spcPct val="0"/>
              </a:spcBef>
              <a:buFontTx/>
              <a:buNone/>
              <a:defRPr/>
            </a:pPr>
            <a:r>
              <a:rPr lang="en-US" sz="3600" b="1">
                <a:latin typeface="Calibri" charset="0"/>
                <a:ea typeface="ＭＳ Ｐゴシック" charset="0"/>
                <a:cs typeface="ＭＳ Ｐゴシック" charset="0"/>
              </a:rPr>
              <a:t>Group Brainstorming-Next Steps</a:t>
            </a:r>
          </a:p>
          <a:p>
            <a:pPr marL="0" indent="0">
              <a:spcBef>
                <a:spcPct val="0"/>
              </a:spcBef>
              <a:defRPr/>
            </a:pPr>
            <a:endParaRPr lang="en-US">
              <a:latin typeface="Calibri" charset="0"/>
              <a:ea typeface="ＭＳ Ｐゴシック" charset="0"/>
              <a:cs typeface="ＭＳ Ｐゴシック" charset="0"/>
            </a:endParaRPr>
          </a:p>
          <a:p>
            <a:pPr marL="0" indent="0">
              <a:spcBef>
                <a:spcPct val="0"/>
              </a:spcBef>
              <a:defRPr/>
            </a:pPr>
            <a:endParaRPr lang="en-US" sz="2400">
              <a:latin typeface="Calibri" charset="0"/>
              <a:ea typeface="ＭＳ Ｐゴシック" charset="0"/>
              <a:cs typeface="ＭＳ Ｐゴシック" charset="0"/>
            </a:endParaRPr>
          </a:p>
          <a:p>
            <a:pPr marL="0" indent="0">
              <a:spcBef>
                <a:spcPct val="0"/>
              </a:spcBef>
              <a:defRPr/>
            </a:pPr>
            <a:r>
              <a:rPr lang="en-US" sz="2400">
                <a:latin typeface="Calibri" charset="0"/>
                <a:ea typeface="ＭＳ Ｐゴシック" charset="0"/>
                <a:cs typeface="ＭＳ Ｐゴシック" charset="0"/>
              </a:rPr>
              <a:t>What have you learned?</a:t>
            </a:r>
          </a:p>
          <a:p>
            <a:pPr marL="0" indent="0">
              <a:spcBef>
                <a:spcPct val="0"/>
              </a:spcBef>
              <a:defRPr/>
            </a:pPr>
            <a:endParaRPr lang="en-US" sz="2400">
              <a:latin typeface="Calibri" charset="0"/>
              <a:ea typeface="ＭＳ Ｐゴシック" charset="0"/>
              <a:cs typeface="ＭＳ Ｐゴシック" charset="0"/>
            </a:endParaRPr>
          </a:p>
          <a:p>
            <a:pPr marL="0" indent="0">
              <a:spcBef>
                <a:spcPct val="0"/>
              </a:spcBef>
              <a:defRPr/>
            </a:pPr>
            <a:r>
              <a:rPr lang="en-US" sz="2400">
                <a:latin typeface="Calibri" charset="0"/>
                <a:ea typeface="ＭＳ Ｐゴシック" charset="0"/>
                <a:cs typeface="ＭＳ Ｐゴシック" charset="0"/>
              </a:rPr>
              <a:t>What questions do you have?</a:t>
            </a:r>
          </a:p>
          <a:p>
            <a:pPr marL="0" indent="0">
              <a:spcBef>
                <a:spcPct val="0"/>
              </a:spcBef>
              <a:defRPr/>
            </a:pPr>
            <a:endParaRPr lang="en-US" sz="2400">
              <a:latin typeface="Calibri" charset="0"/>
              <a:ea typeface="ＭＳ Ｐゴシック" charset="0"/>
              <a:cs typeface="ＭＳ Ｐゴシック" charset="0"/>
            </a:endParaRPr>
          </a:p>
          <a:p>
            <a:pPr marL="0" indent="0">
              <a:spcBef>
                <a:spcPct val="0"/>
              </a:spcBef>
              <a:defRPr/>
            </a:pPr>
            <a:r>
              <a:rPr lang="en-US" sz="2400">
                <a:latin typeface="Calibri" charset="0"/>
                <a:ea typeface="ＭＳ Ｐゴシック" charset="0"/>
                <a:cs typeface="ＭＳ Ｐゴシック" charset="0"/>
              </a:rPr>
              <a:t>What ideas can you steal for your own work?</a:t>
            </a:r>
          </a:p>
          <a:p>
            <a:pPr marL="0" indent="0">
              <a:spcBef>
                <a:spcPct val="0"/>
              </a:spcBef>
              <a:defRPr/>
            </a:pPr>
            <a:endParaRPr lang="en-US" sz="2400">
              <a:latin typeface="Calibri" charset="0"/>
              <a:ea typeface="ＭＳ Ｐゴシック" charset="0"/>
              <a:cs typeface="ＭＳ Ｐゴシック" charset="0"/>
            </a:endParaRPr>
          </a:p>
          <a:p>
            <a:pPr marL="0" indent="0">
              <a:spcBef>
                <a:spcPct val="0"/>
              </a:spcBef>
              <a:defRPr/>
            </a:pPr>
            <a:r>
              <a:rPr lang="en-US" sz="2400">
                <a:latin typeface="Calibri" charset="0"/>
                <a:ea typeface="ＭＳ Ｐゴシック" charset="0"/>
                <a:cs typeface="ＭＳ Ｐゴシック" charset="0"/>
              </a:rPr>
              <a:t>How can we incorporate elements of CTE in our work? </a:t>
            </a:r>
            <a:endParaRPr lang="en-US" sz="2800">
              <a:latin typeface="Calibri" charset="0"/>
              <a:ea typeface="ＭＳ Ｐゴシック" charset="0"/>
            </a:endParaRPr>
          </a:p>
          <a:p>
            <a:pPr marL="0" indent="0">
              <a:defRPr/>
            </a:pPr>
            <a:endParaRPr lang="en-US" sz="2000">
              <a:latin typeface="Calibri" charset="0"/>
              <a:ea typeface="ＭＳ Ｐゴシック" charset="0"/>
            </a:endParaRPr>
          </a:p>
        </p:txBody>
      </p:sp>
      <p:sp>
        <p:nvSpPr>
          <p:cNvPr id="28675" name="Rectangle 3"/>
          <p:cNvSpPr>
            <a:spLocks noChangeArrowheads="1"/>
          </p:cNvSpPr>
          <p:nvPr/>
        </p:nvSpPr>
        <p:spPr bwMode="auto">
          <a:xfrm>
            <a:off x="949325" y="3884613"/>
            <a:ext cx="184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Calibri" charset="0"/>
              <a:ea typeface="ＭＳ Ｐゴシック" charset="0"/>
            </a:endParaRPr>
          </a:p>
        </p:txBody>
      </p:sp>
      <p:pic>
        <p:nvPicPr>
          <p:cNvPr id="28676" name="Picture 11" descr="H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0"/>
            <a:ext cx="1371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en-US" dirty="0">
                <a:latin typeface="Calibri" charset="0"/>
                <a:ea typeface="ＭＳ Ｐゴシック" charset="0"/>
              </a:rPr>
              <a:t>Questions?</a:t>
            </a:r>
          </a:p>
        </p:txBody>
      </p:sp>
      <p:sp>
        <p:nvSpPr>
          <p:cNvPr id="29699" name="Content Placeholder 2"/>
          <p:cNvSpPr>
            <a:spLocks noGrp="1"/>
          </p:cNvSpPr>
          <p:nvPr>
            <p:ph idx="1"/>
          </p:nvPr>
        </p:nvSpPr>
        <p:spPr>
          <a:xfrm>
            <a:off x="1676400" y="1981200"/>
            <a:ext cx="7315200" cy="4114800"/>
          </a:xfrm>
        </p:spPr>
        <p:txBody>
          <a:bodyPr/>
          <a:lstStyle/>
          <a:p>
            <a:pPr marL="0" indent="0" algn="ctr">
              <a:buFontTx/>
              <a:buNone/>
              <a:defRPr/>
            </a:pPr>
            <a:r>
              <a:rPr lang="en-US" sz="1800" dirty="0" smtClean="0">
                <a:latin typeface="Calibri" pitchFamily="34" charset="0"/>
              </a:rPr>
              <a:t>Carolyn Zachry, Ed.D., Education Programs Consultant</a:t>
            </a:r>
          </a:p>
          <a:p>
            <a:pPr marL="0" indent="0" algn="ctr">
              <a:buFontTx/>
              <a:buNone/>
              <a:defRPr/>
            </a:pPr>
            <a:r>
              <a:rPr lang="en-US" sz="1800" dirty="0" smtClean="0">
                <a:latin typeface="Calibri" pitchFamily="34" charset="0"/>
              </a:rPr>
              <a:t>Career Technical Education Administration and Management Office</a:t>
            </a:r>
          </a:p>
          <a:p>
            <a:pPr marL="0" indent="0" algn="ctr">
              <a:buFontTx/>
              <a:buNone/>
              <a:defRPr/>
            </a:pPr>
            <a:r>
              <a:rPr lang="en-US" sz="1800" dirty="0" smtClean="0">
                <a:latin typeface="Calibri" pitchFamily="34" charset="0"/>
              </a:rPr>
              <a:t>California Department of Education</a:t>
            </a:r>
          </a:p>
          <a:p>
            <a:pPr marL="0" indent="0" algn="ctr">
              <a:buFontTx/>
              <a:buNone/>
              <a:defRPr/>
            </a:pPr>
            <a:r>
              <a:rPr lang="en-US" sz="1800" dirty="0" smtClean="0">
                <a:latin typeface="Calibri" pitchFamily="34" charset="0"/>
              </a:rPr>
              <a:t>916-323-5042</a:t>
            </a:r>
          </a:p>
          <a:p>
            <a:pPr marL="0" indent="0" algn="ctr">
              <a:buFontTx/>
              <a:buNone/>
              <a:defRPr/>
            </a:pPr>
            <a:r>
              <a:rPr lang="en-US" sz="1800" dirty="0" smtClean="0">
                <a:latin typeface="Calibri" pitchFamily="34" charset="0"/>
              </a:rPr>
              <a:t>czachry@cde.ca.gov</a:t>
            </a:r>
          </a:p>
          <a:p>
            <a:pPr marL="0" indent="0" algn="ctr">
              <a:buFontTx/>
              <a:buNone/>
              <a:defRPr/>
            </a:pPr>
            <a:endParaRPr lang="en-US" sz="1800" dirty="0" smtClean="0">
              <a:latin typeface="Calibri" pitchFamily="34" charset="0"/>
            </a:endParaRPr>
          </a:p>
          <a:p>
            <a:pPr marL="0" indent="0" algn="ctr">
              <a:buFontTx/>
              <a:buNone/>
              <a:defRPr/>
            </a:pPr>
            <a:r>
              <a:rPr lang="en-US" sz="1800" dirty="0"/>
              <a:t>Nicole </a:t>
            </a:r>
            <a:r>
              <a:rPr lang="en-US" sz="1800" dirty="0" smtClean="0"/>
              <a:t>Hinostro</a:t>
            </a:r>
          </a:p>
          <a:p>
            <a:pPr marL="0" indent="0" algn="ctr">
              <a:buFontTx/>
              <a:buNone/>
              <a:defRPr/>
            </a:pPr>
            <a:r>
              <a:rPr lang="en-US" sz="1800" dirty="0" smtClean="0">
                <a:latin typeface="Calibri" pitchFamily="34" charset="0"/>
              </a:rPr>
              <a:t>High Tech High </a:t>
            </a:r>
          </a:p>
          <a:p>
            <a:pPr marL="0" indent="0" algn="ctr">
              <a:buFontTx/>
              <a:buNone/>
              <a:defRPr/>
            </a:pPr>
            <a:r>
              <a:rPr lang="en-US" sz="1800" dirty="0" smtClean="0">
                <a:latin typeface="Calibri" pitchFamily="34" charset="0"/>
              </a:rPr>
              <a:t>nhinostro@hightechhigh.org</a:t>
            </a:r>
            <a:br>
              <a:rPr lang="en-US" sz="1800" dirty="0" smtClean="0">
                <a:latin typeface="Calibri" pitchFamily="34" charset="0"/>
              </a:rPr>
            </a:br>
            <a:r>
              <a:rPr lang="en-US" sz="1800" u="sng" dirty="0" smtClean="0">
                <a:latin typeface="Calibri" pitchFamily="34" charset="0"/>
              </a:rPr>
              <a:t>www.hightechhigh.org</a:t>
            </a:r>
            <a:r>
              <a:rPr lang="en-US" sz="1800" dirty="0" smtClean="0">
                <a:latin typeface="Calibri" pitchFamily="34" charset="0"/>
              </a:rPr>
              <a:t/>
            </a:r>
            <a:br>
              <a:rPr lang="en-US" sz="1800" dirty="0" smtClean="0">
                <a:latin typeface="Calibri" pitchFamily="34" charset="0"/>
              </a:rPr>
            </a:br>
            <a:r>
              <a:rPr lang="en-US" sz="1800" dirty="0" smtClean="0">
                <a:latin typeface="Calibri" pitchFamily="34" charset="0"/>
              </a:rPr>
              <a:t/>
            </a:r>
            <a:br>
              <a:rPr lang="en-US" sz="1800" dirty="0" smtClean="0">
                <a:latin typeface="Calibri" pitchFamily="34" charset="0"/>
              </a:rPr>
            </a:br>
            <a:endParaRPr lang="en-US" sz="1800" dirty="0" smtClean="0">
              <a:latin typeface="Calibri" pitchFamily="34" charset="0"/>
            </a:endParaRPr>
          </a:p>
        </p:txBody>
      </p:sp>
      <p:pic>
        <p:nvPicPr>
          <p:cNvPr id="29700"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a:defRPr/>
            </a:pPr>
            <a:r>
              <a:rPr lang="en-US">
                <a:latin typeface="Calibri" charset="0"/>
                <a:ea typeface="ＭＳ Ｐゴシック" charset="0"/>
              </a:rPr>
              <a:t>Significant Learning</a:t>
            </a:r>
          </a:p>
        </p:txBody>
      </p:sp>
      <p:sp>
        <p:nvSpPr>
          <p:cNvPr id="5123" name="Rectangle 3"/>
          <p:cNvSpPr>
            <a:spLocks noGrp="1" noChangeArrowheads="1"/>
          </p:cNvSpPr>
          <p:nvPr>
            <p:ph type="body" idx="4294967295"/>
          </p:nvPr>
        </p:nvSpPr>
        <p:spPr/>
        <p:txBody>
          <a:bodyPr/>
          <a:lstStyle/>
          <a:p>
            <a:pPr eaLnBrk="1" hangingPunct="1">
              <a:spcBef>
                <a:spcPct val="0"/>
              </a:spcBef>
              <a:buFontTx/>
              <a:buNone/>
              <a:defRPr/>
            </a:pPr>
            <a:r>
              <a:rPr lang="en-US" sz="2400">
                <a:latin typeface="Calibri" charset="0"/>
                <a:ea typeface="ＭＳ Ｐゴシック" charset="0"/>
                <a:cs typeface="ＭＳ Ｐゴシック" charset="0"/>
              </a:rPr>
              <a:t>Write a detailed description of one of your most significant and powerful learning experiences when you were young, either in school or outside of school.</a:t>
            </a:r>
          </a:p>
          <a:p>
            <a:pPr eaLnBrk="1" hangingPunct="1">
              <a:spcBef>
                <a:spcPct val="0"/>
              </a:spcBef>
              <a:buFontTx/>
              <a:buNone/>
              <a:defRPr/>
            </a:pPr>
            <a:endParaRPr lang="en-US" sz="2400">
              <a:latin typeface="Calibri" charset="0"/>
              <a:ea typeface="ＭＳ Ｐゴシック" charset="0"/>
              <a:cs typeface="ＭＳ Ｐゴシック" charset="0"/>
            </a:endParaRPr>
          </a:p>
          <a:p>
            <a:pPr eaLnBrk="1" hangingPunct="1">
              <a:spcBef>
                <a:spcPct val="0"/>
              </a:spcBef>
              <a:buFontTx/>
              <a:buNone/>
              <a:defRPr/>
            </a:pPr>
            <a:r>
              <a:rPr lang="en-US" sz="2400">
                <a:latin typeface="Calibri" charset="0"/>
                <a:ea typeface="ＭＳ Ｐゴシック" charset="0"/>
                <a:cs typeface="ＭＳ Ｐゴシック" charset="0"/>
              </a:rPr>
              <a:t>Include:</a:t>
            </a:r>
          </a:p>
          <a:p>
            <a:pPr eaLnBrk="1" hangingPunct="1">
              <a:spcBef>
                <a:spcPct val="0"/>
              </a:spcBef>
              <a:defRPr/>
            </a:pPr>
            <a:r>
              <a:rPr lang="en-US" sz="2400">
                <a:latin typeface="Calibri" charset="0"/>
                <a:ea typeface="ＭＳ Ｐゴシック" charset="0"/>
                <a:cs typeface="ＭＳ Ｐゴシック" charset="0"/>
              </a:rPr>
              <a:t>Setting</a:t>
            </a:r>
          </a:p>
          <a:p>
            <a:pPr eaLnBrk="1" hangingPunct="1">
              <a:spcBef>
                <a:spcPct val="0"/>
              </a:spcBef>
              <a:defRPr/>
            </a:pPr>
            <a:r>
              <a:rPr lang="en-US" sz="2400">
                <a:latin typeface="Calibri" charset="0"/>
                <a:ea typeface="ＭＳ Ｐゴシック" charset="0"/>
                <a:cs typeface="ＭＳ Ｐゴシック" charset="0"/>
              </a:rPr>
              <a:t>Characters</a:t>
            </a:r>
          </a:p>
          <a:p>
            <a:pPr eaLnBrk="1" hangingPunct="1">
              <a:spcBef>
                <a:spcPct val="0"/>
              </a:spcBef>
              <a:defRPr/>
            </a:pPr>
            <a:r>
              <a:rPr lang="en-US" sz="2400">
                <a:latin typeface="Calibri" charset="0"/>
                <a:ea typeface="ＭＳ Ｐゴシック" charset="0"/>
                <a:cs typeface="ＭＳ Ｐゴシック" charset="0"/>
              </a:rPr>
              <a:t>Conflict or plot</a:t>
            </a:r>
          </a:p>
          <a:p>
            <a:pPr eaLnBrk="1" hangingPunct="1">
              <a:spcBef>
                <a:spcPct val="0"/>
              </a:spcBef>
              <a:defRPr/>
            </a:pPr>
            <a:r>
              <a:rPr lang="en-US" sz="2400">
                <a:latin typeface="Calibri" charset="0"/>
                <a:ea typeface="ＭＳ Ｐゴシック" charset="0"/>
                <a:cs typeface="ＭＳ Ｐゴシック" charset="0"/>
              </a:rPr>
              <a:t>What made the experience memorable</a:t>
            </a:r>
            <a:endParaRPr lang="en-US" sz="2400" b="1">
              <a:latin typeface="Calibri" charset="0"/>
              <a:ea typeface="ＭＳ Ｐゴシック" charset="0"/>
              <a:cs typeface="ＭＳ Ｐゴシック" charset="0"/>
            </a:endParaRPr>
          </a:p>
        </p:txBody>
      </p:sp>
      <p:pic>
        <p:nvPicPr>
          <p:cNvPr id="5124" name="Picture 11" descr="H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371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a:defRPr/>
            </a:pPr>
            <a:r>
              <a:rPr lang="en-US">
                <a:latin typeface="Calibri" charset="0"/>
                <a:ea typeface="ＭＳ Ｐゴシック" charset="0"/>
              </a:rPr>
              <a:t>Share-Analyze</a:t>
            </a:r>
          </a:p>
        </p:txBody>
      </p:sp>
      <p:sp>
        <p:nvSpPr>
          <p:cNvPr id="6147" name="Rectangle 3"/>
          <p:cNvSpPr>
            <a:spLocks noGrp="1" noChangeArrowheads="1"/>
          </p:cNvSpPr>
          <p:nvPr>
            <p:ph type="body" idx="4294967295"/>
          </p:nvPr>
        </p:nvSpPr>
        <p:spPr/>
        <p:txBody>
          <a:bodyPr/>
          <a:lstStyle/>
          <a:p>
            <a:pPr eaLnBrk="1" hangingPunct="1">
              <a:spcBef>
                <a:spcPct val="0"/>
              </a:spcBef>
              <a:buFontTx/>
              <a:buNone/>
              <a:defRPr/>
            </a:pPr>
            <a:r>
              <a:rPr lang="en-US" sz="2400" b="1" smtClean="0">
                <a:latin typeface="Calibri" pitchFamily="34" charset="0"/>
              </a:rPr>
              <a:t>Find a partner</a:t>
            </a:r>
          </a:p>
          <a:p>
            <a:pPr eaLnBrk="1" hangingPunct="1">
              <a:spcBef>
                <a:spcPct val="0"/>
              </a:spcBef>
              <a:buFontTx/>
              <a:buNone/>
              <a:defRPr/>
            </a:pPr>
            <a:endParaRPr lang="en-US" sz="2400" b="1" smtClean="0">
              <a:latin typeface="Calibri" pitchFamily="34" charset="0"/>
            </a:endParaRPr>
          </a:p>
          <a:p>
            <a:pPr eaLnBrk="1" hangingPunct="1">
              <a:spcBef>
                <a:spcPct val="0"/>
              </a:spcBef>
              <a:buFontTx/>
              <a:buNone/>
              <a:defRPr/>
            </a:pPr>
            <a:r>
              <a:rPr lang="en-US" sz="2400" b="1" smtClean="0">
                <a:latin typeface="Calibri" pitchFamily="34" charset="0"/>
              </a:rPr>
              <a:t>Listen</a:t>
            </a:r>
            <a:r>
              <a:rPr lang="en-US" sz="2400" smtClean="0">
                <a:latin typeface="Calibri" pitchFamily="34" charset="0"/>
              </a:rPr>
              <a:t> for attributes of each others experience:</a:t>
            </a:r>
          </a:p>
          <a:p>
            <a:pPr eaLnBrk="1" hangingPunct="1">
              <a:spcBef>
                <a:spcPct val="0"/>
              </a:spcBef>
              <a:defRPr/>
            </a:pPr>
            <a:r>
              <a:rPr lang="en-US" sz="2400" smtClean="0">
                <a:latin typeface="Calibri" pitchFamily="34" charset="0"/>
              </a:rPr>
              <a:t>Who was there?</a:t>
            </a:r>
          </a:p>
          <a:p>
            <a:pPr eaLnBrk="1" hangingPunct="1">
              <a:spcBef>
                <a:spcPct val="0"/>
              </a:spcBef>
              <a:defRPr/>
            </a:pPr>
            <a:r>
              <a:rPr lang="en-US" sz="2400" smtClean="0">
                <a:latin typeface="Calibri" pitchFamily="34" charset="0"/>
              </a:rPr>
              <a:t>Where did the experience take place?</a:t>
            </a:r>
          </a:p>
          <a:p>
            <a:pPr eaLnBrk="1" hangingPunct="1">
              <a:spcBef>
                <a:spcPct val="0"/>
              </a:spcBef>
              <a:defRPr/>
            </a:pPr>
            <a:r>
              <a:rPr lang="en-US" sz="2400" smtClean="0">
                <a:latin typeface="Calibri" pitchFamily="34" charset="0"/>
              </a:rPr>
              <a:t>What made these experiences significant?</a:t>
            </a:r>
          </a:p>
          <a:p>
            <a:pPr eaLnBrk="1" hangingPunct="1">
              <a:spcBef>
                <a:spcPct val="0"/>
              </a:spcBef>
              <a:buFontTx/>
              <a:buNone/>
              <a:defRPr/>
            </a:pPr>
            <a:endParaRPr lang="en-US" sz="2400" smtClean="0">
              <a:latin typeface="Calibri" pitchFamily="34" charset="0"/>
            </a:endParaRPr>
          </a:p>
          <a:p>
            <a:pPr eaLnBrk="1" hangingPunct="1">
              <a:spcBef>
                <a:spcPct val="0"/>
              </a:spcBef>
              <a:buFontTx/>
              <a:buNone/>
              <a:defRPr/>
            </a:pPr>
            <a:r>
              <a:rPr lang="en-US" sz="2400" smtClean="0">
                <a:latin typeface="Calibri" pitchFamily="34" charset="0"/>
              </a:rPr>
              <a:t>After sharing</a:t>
            </a:r>
            <a:r>
              <a:rPr lang="en-US" sz="2400" b="1" smtClean="0">
                <a:latin typeface="Calibri" pitchFamily="34" charset="0"/>
              </a:rPr>
              <a:t>:</a:t>
            </a:r>
          </a:p>
          <a:p>
            <a:pPr eaLnBrk="1" hangingPunct="1">
              <a:spcBef>
                <a:spcPct val="0"/>
              </a:spcBef>
              <a:buFontTx/>
              <a:buNone/>
              <a:defRPr/>
            </a:pPr>
            <a:r>
              <a:rPr lang="en-US" sz="2400" b="1" smtClean="0">
                <a:latin typeface="Calibri" pitchFamily="34" charset="0"/>
              </a:rPr>
              <a:t>Make a list</a:t>
            </a:r>
            <a:r>
              <a:rPr lang="en-US" sz="2400" smtClean="0">
                <a:latin typeface="Calibri" pitchFamily="34" charset="0"/>
              </a:rPr>
              <a:t> of elements of significant learning—be ready to share these out with the whole group</a:t>
            </a:r>
          </a:p>
        </p:txBody>
      </p:sp>
      <p:sp>
        <p:nvSpPr>
          <p:cNvPr id="6148" name="Rectangle 4"/>
          <p:cNvSpPr>
            <a:spLocks noChangeArrowheads="1"/>
          </p:cNvSpPr>
          <p:nvPr/>
        </p:nvSpPr>
        <p:spPr bwMode="auto">
          <a:xfrm>
            <a:off x="835025" y="6149975"/>
            <a:ext cx="184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Calibri" charset="0"/>
              <a:ea typeface="ＭＳ Ｐゴシック" charset="0"/>
            </a:endParaRPr>
          </a:p>
        </p:txBody>
      </p:sp>
      <p:pic>
        <p:nvPicPr>
          <p:cNvPr id="6149" name="Picture 11" descr="H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371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pPr>
              <a:defRPr/>
            </a:pPr>
            <a:r>
              <a:rPr lang="en-US">
                <a:latin typeface="Calibri" charset="0"/>
                <a:ea typeface="ＭＳ Ｐゴシック" charset="0"/>
              </a:rPr>
              <a:t>Re-imagining Schools</a:t>
            </a:r>
          </a:p>
        </p:txBody>
      </p:sp>
      <p:sp>
        <p:nvSpPr>
          <p:cNvPr id="7171" name="Rectangle 3"/>
          <p:cNvSpPr>
            <a:spLocks noGrp="1" noChangeArrowheads="1"/>
          </p:cNvSpPr>
          <p:nvPr>
            <p:ph type="body" idx="4294967295"/>
          </p:nvPr>
        </p:nvSpPr>
        <p:spPr/>
        <p:txBody>
          <a:bodyPr/>
          <a:lstStyle/>
          <a:p>
            <a:pPr>
              <a:lnSpc>
                <a:spcPct val="90000"/>
              </a:lnSpc>
              <a:defRPr/>
            </a:pPr>
            <a:r>
              <a:rPr lang="en-US" sz="2800" smtClean="0">
                <a:latin typeface="Calibri" pitchFamily="34" charset="0"/>
              </a:rPr>
              <a:t>Think of the stories you heard describing instances of significant learning….</a:t>
            </a:r>
          </a:p>
          <a:p>
            <a:pPr>
              <a:lnSpc>
                <a:spcPct val="90000"/>
              </a:lnSpc>
              <a:defRPr/>
            </a:pPr>
            <a:endParaRPr lang="en-US" sz="2800" smtClean="0">
              <a:latin typeface="Calibri" pitchFamily="34" charset="0"/>
            </a:endParaRPr>
          </a:p>
          <a:p>
            <a:pPr>
              <a:lnSpc>
                <a:spcPct val="90000"/>
              </a:lnSpc>
              <a:defRPr/>
            </a:pPr>
            <a:r>
              <a:rPr lang="en-US" sz="2800" b="1" smtClean="0">
                <a:latin typeface="Calibri" pitchFamily="34" charset="0"/>
              </a:rPr>
              <a:t>What would a school look like in which experiences like these happened regularly?</a:t>
            </a:r>
          </a:p>
          <a:p>
            <a:pPr>
              <a:lnSpc>
                <a:spcPct val="90000"/>
              </a:lnSpc>
              <a:defRPr/>
            </a:pPr>
            <a:endParaRPr lang="en-US" sz="2800" smtClean="0">
              <a:latin typeface="Calibri" pitchFamily="34" charset="0"/>
            </a:endParaRPr>
          </a:p>
          <a:p>
            <a:pPr>
              <a:lnSpc>
                <a:spcPct val="90000"/>
              </a:lnSpc>
              <a:defRPr/>
            </a:pPr>
            <a:r>
              <a:rPr lang="en-US" sz="2800" smtClean="0">
                <a:latin typeface="Calibri" pitchFamily="34" charset="0"/>
              </a:rPr>
              <a:t>After you write… Share your ideas with a neighbor and be ready to share with the whole group.</a:t>
            </a:r>
            <a:endParaRPr lang="en-US" sz="2800" smtClean="0"/>
          </a:p>
          <a:p>
            <a:pPr>
              <a:lnSpc>
                <a:spcPct val="90000"/>
              </a:lnSpc>
              <a:defRPr/>
            </a:pPr>
            <a:endParaRPr lang="en-US" sz="2000" smtClean="0">
              <a:latin typeface="Calibri" pitchFamily="34" charset="0"/>
            </a:endParaRPr>
          </a:p>
        </p:txBody>
      </p:sp>
      <p:sp>
        <p:nvSpPr>
          <p:cNvPr id="7172" name="Rectangle 4"/>
          <p:cNvSpPr>
            <a:spLocks noChangeArrowheads="1"/>
          </p:cNvSpPr>
          <p:nvPr/>
        </p:nvSpPr>
        <p:spPr bwMode="auto">
          <a:xfrm>
            <a:off x="835025" y="6149975"/>
            <a:ext cx="1841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Calibri" charset="0"/>
              <a:ea typeface="ＭＳ Ｐゴシック" charset="0"/>
            </a:endParaRPr>
          </a:p>
        </p:txBody>
      </p:sp>
      <p:pic>
        <p:nvPicPr>
          <p:cNvPr id="7173" name="Picture 11" descr="H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0"/>
            <a:ext cx="1371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5000" y="457200"/>
          <a:ext cx="6858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Up Arrow 4"/>
          <p:cNvSpPr>
            <a:spLocks noChangeArrowheads="1"/>
          </p:cNvSpPr>
          <p:nvPr/>
        </p:nvSpPr>
        <p:spPr bwMode="auto">
          <a:xfrm>
            <a:off x="4724400" y="3352800"/>
            <a:ext cx="1066800" cy="1219200"/>
          </a:xfrm>
          <a:prstGeom prst="up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alibri" charset="0"/>
              <a:ea typeface="ＭＳ Ｐゴシック" charset="0"/>
            </a:endParaRPr>
          </a:p>
        </p:txBody>
      </p:sp>
      <p:sp>
        <p:nvSpPr>
          <p:cNvPr id="8196" name="TextBox 5"/>
          <p:cNvSpPr txBox="1">
            <a:spLocks noChangeArrowheads="1"/>
          </p:cNvSpPr>
          <p:nvPr/>
        </p:nvSpPr>
        <p:spPr bwMode="auto">
          <a:xfrm>
            <a:off x="1828800" y="4495800"/>
            <a:ext cx="67818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pPr algn="ctr"/>
            <a:r>
              <a:rPr lang="en-US" sz="3200" b="1">
                <a:solidFill>
                  <a:schemeClr val="tx1"/>
                </a:solidFill>
              </a:rPr>
              <a:t>Integrated Academics</a:t>
            </a:r>
          </a:p>
          <a:p>
            <a:pPr algn="ctr"/>
            <a:r>
              <a:rPr lang="en-US" sz="2800">
                <a:solidFill>
                  <a:schemeClr val="tx1"/>
                </a:solidFill>
              </a:rPr>
              <a:t>Career and College Readiness Standards Linked Learning</a:t>
            </a:r>
          </a:p>
          <a:p>
            <a:pPr algn="ctr"/>
            <a:r>
              <a:rPr lang="en-US" sz="2800">
                <a:solidFill>
                  <a:schemeClr val="tx1"/>
                </a:solidFill>
              </a:rPr>
              <a:t>California Partnership Academies</a:t>
            </a:r>
          </a:p>
        </p:txBody>
      </p:sp>
      <p:sp>
        <p:nvSpPr>
          <p:cNvPr id="8197" name="TextBox 6"/>
          <p:cNvSpPr txBox="1">
            <a:spLocks noChangeArrowheads="1"/>
          </p:cNvSpPr>
          <p:nvPr/>
        </p:nvSpPr>
        <p:spPr bwMode="auto">
          <a:xfrm>
            <a:off x="2667000" y="2133600"/>
            <a:ext cx="175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r>
              <a:rPr lang="en-US" sz="3400"/>
              <a:t>CCSS</a:t>
            </a:r>
          </a:p>
        </p:txBody>
      </p:sp>
      <p:sp>
        <p:nvSpPr>
          <p:cNvPr id="8198" name="TextBox 7"/>
          <p:cNvSpPr txBox="1">
            <a:spLocks noChangeArrowheads="1"/>
          </p:cNvSpPr>
          <p:nvPr/>
        </p:nvSpPr>
        <p:spPr bwMode="auto">
          <a:xfrm>
            <a:off x="6477000" y="2055813"/>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rgbClr val="000054"/>
                </a:solidFill>
                <a:latin typeface="Calibri" pitchFamily="34" charset="0"/>
                <a:ea typeface="MS PGothic" pitchFamily="34" charset="-128"/>
              </a:defRPr>
            </a:lvl1pPr>
            <a:lvl2pPr marL="742950" indent="-285750">
              <a:defRPr sz="1300">
                <a:solidFill>
                  <a:srgbClr val="000054"/>
                </a:solidFill>
                <a:latin typeface="Calibri" pitchFamily="34" charset="0"/>
                <a:ea typeface="MS PGothic" pitchFamily="34" charset="-128"/>
              </a:defRPr>
            </a:lvl2pPr>
            <a:lvl3pPr marL="1143000" indent="-228600">
              <a:defRPr sz="1300">
                <a:solidFill>
                  <a:srgbClr val="000054"/>
                </a:solidFill>
                <a:latin typeface="Calibri" pitchFamily="34" charset="0"/>
                <a:ea typeface="MS PGothic" pitchFamily="34" charset="-128"/>
              </a:defRPr>
            </a:lvl3pPr>
            <a:lvl4pPr marL="1600200" indent="-228600">
              <a:defRPr sz="1300">
                <a:solidFill>
                  <a:srgbClr val="000054"/>
                </a:solidFill>
                <a:latin typeface="Calibri" pitchFamily="34" charset="0"/>
                <a:ea typeface="MS PGothic" pitchFamily="34" charset="-128"/>
              </a:defRPr>
            </a:lvl4pPr>
            <a:lvl5pPr marL="2057400" indent="-228600">
              <a:defRPr sz="1300">
                <a:solidFill>
                  <a:srgbClr val="000054"/>
                </a:solidFill>
                <a:latin typeface="Calibri" pitchFamily="34" charset="0"/>
                <a:ea typeface="MS PGothic" pitchFamily="34" charset="-128"/>
              </a:defRPr>
            </a:lvl5pPr>
            <a:lvl6pPr marL="2514600" indent="-228600" eaLnBrk="0" fontAlgn="base" hangingPunct="0">
              <a:spcBef>
                <a:spcPct val="0"/>
              </a:spcBef>
              <a:spcAft>
                <a:spcPct val="0"/>
              </a:spcAft>
              <a:defRPr sz="1300">
                <a:solidFill>
                  <a:srgbClr val="000054"/>
                </a:solidFill>
                <a:latin typeface="Calibri" pitchFamily="34" charset="0"/>
                <a:ea typeface="MS PGothic" pitchFamily="34" charset="-128"/>
              </a:defRPr>
            </a:lvl6pPr>
            <a:lvl7pPr marL="2971800" indent="-228600" eaLnBrk="0" fontAlgn="base" hangingPunct="0">
              <a:spcBef>
                <a:spcPct val="0"/>
              </a:spcBef>
              <a:spcAft>
                <a:spcPct val="0"/>
              </a:spcAft>
              <a:defRPr sz="1300">
                <a:solidFill>
                  <a:srgbClr val="000054"/>
                </a:solidFill>
                <a:latin typeface="Calibri" pitchFamily="34" charset="0"/>
                <a:ea typeface="MS PGothic" pitchFamily="34" charset="-128"/>
              </a:defRPr>
            </a:lvl7pPr>
            <a:lvl8pPr marL="3429000" indent="-228600" eaLnBrk="0" fontAlgn="base" hangingPunct="0">
              <a:spcBef>
                <a:spcPct val="0"/>
              </a:spcBef>
              <a:spcAft>
                <a:spcPct val="0"/>
              </a:spcAft>
              <a:defRPr sz="1300">
                <a:solidFill>
                  <a:srgbClr val="000054"/>
                </a:solidFill>
                <a:latin typeface="Calibri" pitchFamily="34" charset="0"/>
                <a:ea typeface="MS PGothic" pitchFamily="34" charset="-128"/>
              </a:defRPr>
            </a:lvl8pPr>
            <a:lvl9pPr marL="3886200" indent="-228600" eaLnBrk="0" fontAlgn="base" hangingPunct="0">
              <a:spcBef>
                <a:spcPct val="0"/>
              </a:spcBef>
              <a:spcAft>
                <a:spcPct val="0"/>
              </a:spcAft>
              <a:defRPr sz="1300">
                <a:solidFill>
                  <a:srgbClr val="000054"/>
                </a:solidFill>
                <a:latin typeface="Calibri" pitchFamily="34" charset="0"/>
                <a:ea typeface="MS PGothic" pitchFamily="34" charset="-128"/>
              </a:defRPr>
            </a:lvl9pPr>
          </a:lstStyle>
          <a:p>
            <a:r>
              <a:rPr lang="en-US" sz="3600"/>
              <a:t>CTE</a:t>
            </a:r>
          </a:p>
        </p:txBody>
      </p:sp>
      <p:pic>
        <p:nvPicPr>
          <p:cNvPr id="8199" name="Picture 10" descr="Color-ppt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00200" y="685800"/>
            <a:ext cx="7467600" cy="1143000"/>
          </a:xfrm>
        </p:spPr>
        <p:txBody>
          <a:bodyPr/>
          <a:lstStyle/>
          <a:p>
            <a:pPr>
              <a:defRPr/>
            </a:pPr>
            <a:r>
              <a:rPr lang="en-US" sz="4000">
                <a:latin typeface="Calibri" charset="0"/>
                <a:ea typeface="ＭＳ Ｐゴシック" charset="0"/>
              </a:rPr>
              <a:t>Common Core State Standards</a:t>
            </a:r>
          </a:p>
        </p:txBody>
      </p:sp>
      <p:sp>
        <p:nvSpPr>
          <p:cNvPr id="9219" name="Content Placeholder 2"/>
          <p:cNvSpPr>
            <a:spLocks noGrp="1"/>
          </p:cNvSpPr>
          <p:nvPr>
            <p:ph idx="1"/>
          </p:nvPr>
        </p:nvSpPr>
        <p:spPr>
          <a:xfrm>
            <a:off x="1905000" y="1828800"/>
            <a:ext cx="6858000" cy="3886200"/>
          </a:xfrm>
        </p:spPr>
        <p:txBody>
          <a:bodyPr/>
          <a:lstStyle/>
          <a:p>
            <a:pPr>
              <a:defRPr/>
            </a:pPr>
            <a:r>
              <a:rPr lang="en-US">
                <a:latin typeface="Calibri" charset="0"/>
                <a:ea typeface="ＭＳ Ｐゴシック" charset="0"/>
              </a:rPr>
              <a:t>Designed to prepare students for both college entry and the workplace.</a:t>
            </a:r>
          </a:p>
          <a:p>
            <a:pPr>
              <a:defRPr/>
            </a:pPr>
            <a:r>
              <a:rPr lang="en-US">
                <a:latin typeface="Calibri" charset="0"/>
                <a:ea typeface="ＭＳ Ｐゴシック" charset="0"/>
              </a:rPr>
              <a:t>Rigorous, research-based college career readiness with grade level content</a:t>
            </a:r>
          </a:p>
          <a:p>
            <a:pPr>
              <a:defRPr/>
            </a:pPr>
            <a:endParaRPr lang="en-US">
              <a:latin typeface="Calibri" charset="0"/>
              <a:ea typeface="ＭＳ Ｐゴシック" charset="0"/>
            </a:endParaRPr>
          </a:p>
        </p:txBody>
      </p:sp>
      <p:pic>
        <p:nvPicPr>
          <p:cNvPr id="9220"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24025" y="381000"/>
            <a:ext cx="7391400" cy="1143000"/>
          </a:xfrm>
        </p:spPr>
        <p:txBody>
          <a:bodyPr/>
          <a:lstStyle/>
          <a:p>
            <a:pPr>
              <a:defRPr/>
            </a:pPr>
            <a:r>
              <a:rPr lang="en-US" sz="4000">
                <a:latin typeface="Calibri" charset="0"/>
                <a:ea typeface="ＭＳ Ｐゴシック" charset="0"/>
              </a:rPr>
              <a:t>Common Core State Standards</a:t>
            </a:r>
          </a:p>
        </p:txBody>
      </p:sp>
      <p:sp>
        <p:nvSpPr>
          <p:cNvPr id="10243" name="Content Placeholder 2"/>
          <p:cNvSpPr>
            <a:spLocks noGrp="1"/>
          </p:cNvSpPr>
          <p:nvPr>
            <p:ph idx="1"/>
          </p:nvPr>
        </p:nvSpPr>
        <p:spPr>
          <a:xfrm>
            <a:off x="1828800" y="1752600"/>
            <a:ext cx="6858000" cy="4114800"/>
          </a:xfrm>
        </p:spPr>
        <p:txBody>
          <a:bodyPr/>
          <a:lstStyle/>
          <a:p>
            <a:pPr lvl="1">
              <a:buFont typeface="Arial" pitchFamily="34" charset="0"/>
              <a:buChar char="•"/>
              <a:defRPr/>
            </a:pPr>
            <a:r>
              <a:rPr lang="en-US" sz="2600" smtClean="0">
                <a:latin typeface="Calibri" pitchFamily="34" charset="0"/>
              </a:rPr>
              <a:t>English-Language Arts: Grades 6–12 </a:t>
            </a:r>
          </a:p>
          <a:p>
            <a:pPr lvl="2">
              <a:defRPr/>
            </a:pPr>
            <a:r>
              <a:rPr lang="en-US" sz="2200" smtClean="0">
                <a:latin typeface="Calibri" pitchFamily="34" charset="0"/>
              </a:rPr>
              <a:t>English-Language Arts</a:t>
            </a:r>
          </a:p>
          <a:p>
            <a:pPr lvl="2">
              <a:defRPr/>
            </a:pPr>
            <a:r>
              <a:rPr lang="en-US" sz="2200" smtClean="0">
                <a:latin typeface="Calibri" pitchFamily="34" charset="0"/>
              </a:rPr>
              <a:t>Literacy in History/Social Studies, Science and Technical Subjects (reading and writing for literacy)</a:t>
            </a:r>
          </a:p>
          <a:p>
            <a:pPr lvl="1">
              <a:buFont typeface="Arial" pitchFamily="34" charset="0"/>
              <a:buChar char="•"/>
              <a:defRPr/>
            </a:pPr>
            <a:r>
              <a:rPr lang="en-US" sz="2600" smtClean="0">
                <a:latin typeface="Calibri" pitchFamily="34" charset="0"/>
              </a:rPr>
              <a:t>Mathematics: Aim to balance understanding and procedural skills</a:t>
            </a:r>
          </a:p>
          <a:p>
            <a:pPr lvl="2">
              <a:defRPr/>
            </a:pPr>
            <a:r>
              <a:rPr lang="en-US" sz="2200" smtClean="0">
                <a:latin typeface="Calibri" pitchFamily="34" charset="0"/>
              </a:rPr>
              <a:t>Practice (recurring throughout the grades)</a:t>
            </a:r>
          </a:p>
          <a:p>
            <a:pPr lvl="2">
              <a:defRPr/>
            </a:pPr>
            <a:r>
              <a:rPr lang="en-US" sz="2200" smtClean="0">
                <a:latin typeface="Calibri" pitchFamily="34" charset="0"/>
              </a:rPr>
              <a:t>Content (different at each grade level)</a:t>
            </a:r>
          </a:p>
        </p:txBody>
      </p:sp>
      <p:pic>
        <p:nvPicPr>
          <p:cNvPr id="10244"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05000" y="152400"/>
            <a:ext cx="6858000" cy="1143000"/>
          </a:xfrm>
        </p:spPr>
        <p:txBody>
          <a:bodyPr/>
          <a:lstStyle/>
          <a:p>
            <a:pPr>
              <a:defRPr/>
            </a:pPr>
            <a:r>
              <a:rPr lang="en-US" sz="4000">
                <a:latin typeface="Calibri" charset="0"/>
                <a:ea typeface="ＭＳ Ｐゴシック" charset="0"/>
              </a:rPr>
              <a:t>Career Technical Education Model Curriculum Standards</a:t>
            </a:r>
          </a:p>
        </p:txBody>
      </p:sp>
      <p:sp>
        <p:nvSpPr>
          <p:cNvPr id="11267" name="Content Placeholder 2"/>
          <p:cNvSpPr>
            <a:spLocks noGrp="1"/>
          </p:cNvSpPr>
          <p:nvPr>
            <p:ph idx="1"/>
          </p:nvPr>
        </p:nvSpPr>
        <p:spPr>
          <a:xfrm>
            <a:off x="1743075" y="1447800"/>
            <a:ext cx="7391400" cy="4114800"/>
          </a:xfrm>
        </p:spPr>
        <p:txBody>
          <a:bodyPr/>
          <a:lstStyle/>
          <a:p>
            <a:pPr marL="0" indent="0">
              <a:buFontTx/>
              <a:buNone/>
              <a:defRPr/>
            </a:pPr>
            <a:r>
              <a:rPr lang="en-US" sz="2600" b="1">
                <a:latin typeface="Calibri" charset="0"/>
                <a:ea typeface="ＭＳ Ｐゴシック" charset="0"/>
              </a:rPr>
              <a:t>The CTE Standards are a tool to:</a:t>
            </a:r>
          </a:p>
          <a:p>
            <a:pPr marL="0" indent="0">
              <a:buFontTx/>
              <a:buNone/>
              <a:defRPr/>
            </a:pPr>
            <a:endParaRPr lang="en-US" sz="2600" b="1">
              <a:latin typeface="Calibri" charset="0"/>
              <a:ea typeface="ＭＳ Ｐゴシック" charset="0"/>
            </a:endParaRPr>
          </a:p>
          <a:p>
            <a:pPr marL="0" indent="0">
              <a:defRPr/>
            </a:pPr>
            <a:r>
              <a:rPr lang="en-US" sz="2600">
                <a:latin typeface="Calibri" charset="0"/>
                <a:ea typeface="ＭＳ Ｐゴシック" charset="0"/>
              </a:rPr>
              <a:t>Foster the Career Readiness of all students.</a:t>
            </a:r>
          </a:p>
          <a:p>
            <a:pPr marL="0" indent="0">
              <a:defRPr/>
            </a:pPr>
            <a:r>
              <a:rPr lang="en-US" sz="2600">
                <a:latin typeface="Calibri" charset="0"/>
                <a:ea typeface="ＭＳ Ｐゴシック" charset="0"/>
              </a:rPr>
              <a:t>Support mastery of essential employability skills and rigorous academic content standards.</a:t>
            </a:r>
          </a:p>
          <a:p>
            <a:pPr marL="0" indent="0">
              <a:defRPr/>
            </a:pPr>
            <a:r>
              <a:rPr lang="en-US" sz="2600">
                <a:latin typeface="Calibri" charset="0"/>
                <a:ea typeface="ＭＳ Ｐゴシック" charset="0"/>
              </a:rPr>
              <a:t>Develop a highly skilled and educated workforce which contributes to economic prosperity.</a:t>
            </a:r>
          </a:p>
          <a:p>
            <a:pPr marL="0" indent="0">
              <a:defRPr/>
            </a:pPr>
            <a:r>
              <a:rPr lang="en-US" sz="2600">
                <a:latin typeface="Calibri" charset="0"/>
                <a:ea typeface="ＭＳ Ｐゴシック" charset="0"/>
              </a:rPr>
              <a:t>Support a seamless transition to postsecondary education and/or career entry.</a:t>
            </a:r>
          </a:p>
          <a:p>
            <a:pPr marL="0" indent="0">
              <a:defRPr/>
            </a:pPr>
            <a:r>
              <a:rPr lang="en-US" sz="2600">
                <a:latin typeface="Calibri" charset="0"/>
                <a:ea typeface="ＭＳ Ｐゴシック" charset="0"/>
              </a:rPr>
              <a:t>Improve student achievement.</a:t>
            </a:r>
          </a:p>
        </p:txBody>
      </p:sp>
      <p:pic>
        <p:nvPicPr>
          <p:cNvPr id="11268" name="Picture 10" descr="Color-ppt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45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1000" b="1" dirty="0">
                <a:solidFill>
                  <a:srgbClr val="070C51"/>
                </a:solidFill>
                <a:latin typeface="Arial" charset="0"/>
                <a:ea typeface="ＭＳ Ｐゴシック" charset="0"/>
              </a:rPr>
              <a:t>TOM TORLAKSON</a:t>
            </a:r>
            <a:br>
              <a:rPr lang="en-US" sz="1000" b="1"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State Superintendent </a:t>
            </a:r>
            <a:br>
              <a:rPr lang="en-US" sz="800" dirty="0">
                <a:solidFill>
                  <a:srgbClr val="070C51"/>
                </a:solidFill>
                <a:latin typeface="Arial" charset="0"/>
                <a:ea typeface="ＭＳ Ｐゴシック" charset="0"/>
              </a:rPr>
            </a:br>
            <a:r>
              <a:rPr lang="en-US" sz="800" dirty="0">
                <a:solidFill>
                  <a:srgbClr val="070C51"/>
                </a:solidFill>
                <a:latin typeface="Arial" charset="0"/>
                <a:ea typeface="ＭＳ Ｐゴシック" charset="0"/>
              </a:rPr>
              <a:t>of Public Instruction</a:t>
            </a:r>
            <a:endParaRPr lang="en-US" sz="4400" dirty="0">
              <a:solidFill>
                <a:schemeClr val="tx2"/>
              </a:solidFill>
              <a:latin typeface="Times" charset="0"/>
              <a:ea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Office:Microsoft Office 98:Templates:Blank Presentation</Template>
  <TotalTime>1182</TotalTime>
  <Words>2367</Words>
  <Application>Microsoft Office PowerPoint</Application>
  <PresentationFormat>On-screen Show (4:3)</PresentationFormat>
  <Paragraphs>381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MS PGothic</vt:lpstr>
      <vt:lpstr>Arial</vt:lpstr>
      <vt:lpstr>Times</vt:lpstr>
      <vt:lpstr>Wingdings</vt:lpstr>
      <vt:lpstr>Futura</vt:lpstr>
      <vt:lpstr>Blank Presentation</vt:lpstr>
      <vt:lpstr>Blending the Common Core State Standards and  Career Technical Education to Engage Title I Students</vt:lpstr>
      <vt:lpstr>Objectives</vt:lpstr>
      <vt:lpstr>Significant Learning</vt:lpstr>
      <vt:lpstr>Share-Analyze</vt:lpstr>
      <vt:lpstr>Re-imagining Schools</vt:lpstr>
      <vt:lpstr>PowerPoint Presentation</vt:lpstr>
      <vt:lpstr>Common Core State Standards</vt:lpstr>
      <vt:lpstr>Common Core State Standards</vt:lpstr>
      <vt:lpstr>Career Technical Education Model Curriculum Standards</vt:lpstr>
      <vt:lpstr>CTE Standards</vt:lpstr>
      <vt:lpstr>California’s 15 Industry Sectors:</vt:lpstr>
      <vt:lpstr>PowerPoint Presentation</vt:lpstr>
      <vt:lpstr>INTEGRATED ACADEMICS</vt:lpstr>
      <vt:lpstr>Career Partnership Academies</vt:lpstr>
      <vt:lpstr>Other Forms of  Linked Learning</vt:lpstr>
      <vt:lpstr>PowerPoint Presentation</vt:lpstr>
      <vt:lpstr>PowerPoint Presentation</vt:lpstr>
      <vt:lpstr>Project- and Problem-Based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CA Dept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Forms (CDE Intranet)</dc:title>
  <dc:subject>PowerPoint Template.</dc:subject>
  <dc:creator>Cheryl McDonald</dc:creator>
  <cp:lastModifiedBy>Carla Cherry</cp:lastModifiedBy>
  <cp:revision>102</cp:revision>
  <cp:lastPrinted>2013-03-08T14:51:24Z</cp:lastPrinted>
  <dcterms:created xsi:type="dcterms:W3CDTF">2004-03-18T18:57:21Z</dcterms:created>
  <dcterms:modified xsi:type="dcterms:W3CDTF">2013-03-08T16:53:58Z</dcterms:modified>
</cp:coreProperties>
</file>